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49" r:id="rId4"/>
    <p:sldMasterId id="2147483764" r:id="rId5"/>
    <p:sldMasterId id="2147484022" r:id="rId6"/>
    <p:sldMasterId id="2147484035" r:id="rId7"/>
    <p:sldMasterId id="2147484047" r:id="rId8"/>
    <p:sldMasterId id="2147484060" r:id="rId9"/>
    <p:sldMasterId id="2147484334" r:id="rId10"/>
    <p:sldMasterId id="2147484639" r:id="rId11"/>
    <p:sldMasterId id="2147484652" r:id="rId12"/>
    <p:sldMasterId id="2147484665" r:id="rId13"/>
    <p:sldMasterId id="2147484678" r:id="rId14"/>
    <p:sldMasterId id="2147484682" r:id="rId15"/>
    <p:sldMasterId id="2147485441" r:id="rId16"/>
    <p:sldMasterId id="2147485454" r:id="rId17"/>
    <p:sldMasterId id="2147485458" r:id="rId18"/>
    <p:sldMasterId id="2147485470" r:id="rId19"/>
    <p:sldMasterId id="2147485482" r:id="rId20"/>
    <p:sldMasterId id="2147485495" r:id="rId21"/>
    <p:sldMasterId id="2147485507" r:id="rId22"/>
    <p:sldMasterId id="2147485519" r:id="rId23"/>
  </p:sldMasterIdLst>
  <p:notesMasterIdLst>
    <p:notesMasterId r:id="rId115"/>
  </p:notesMasterIdLst>
  <p:sldIdLst>
    <p:sldId id="257" r:id="rId24"/>
    <p:sldId id="324" r:id="rId25"/>
    <p:sldId id="258" r:id="rId26"/>
    <p:sldId id="259" r:id="rId27"/>
    <p:sldId id="260" r:id="rId28"/>
    <p:sldId id="261" r:id="rId29"/>
    <p:sldId id="262" r:id="rId30"/>
    <p:sldId id="335"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329" r:id="rId45"/>
    <p:sldId id="277" r:id="rId46"/>
    <p:sldId id="338" r:id="rId47"/>
    <p:sldId id="339" r:id="rId48"/>
    <p:sldId id="340" r:id="rId49"/>
    <p:sldId id="617" r:id="rId50"/>
    <p:sldId id="342" r:id="rId51"/>
    <p:sldId id="343" r:id="rId52"/>
    <p:sldId id="344" r:id="rId53"/>
    <p:sldId id="345" r:id="rId54"/>
    <p:sldId id="346" r:id="rId55"/>
    <p:sldId id="619" r:id="rId56"/>
    <p:sldId id="348" r:id="rId57"/>
    <p:sldId id="616" r:id="rId58"/>
    <p:sldId id="350" r:id="rId59"/>
    <p:sldId id="351" r:id="rId60"/>
    <p:sldId id="352" r:id="rId61"/>
    <p:sldId id="341" r:id="rId62"/>
    <p:sldId id="282" r:id="rId63"/>
    <p:sldId id="283" r:id="rId64"/>
    <p:sldId id="359" r:id="rId65"/>
    <p:sldId id="592" r:id="rId66"/>
    <p:sldId id="360" r:id="rId67"/>
    <p:sldId id="285" r:id="rId68"/>
    <p:sldId id="286" r:id="rId69"/>
    <p:sldId id="287" r:id="rId70"/>
    <p:sldId id="288" r:id="rId71"/>
    <p:sldId id="289" r:id="rId72"/>
    <p:sldId id="290" r:id="rId73"/>
    <p:sldId id="291" r:id="rId74"/>
    <p:sldId id="292" r:id="rId75"/>
    <p:sldId id="293" r:id="rId76"/>
    <p:sldId id="294" r:id="rId77"/>
    <p:sldId id="295" r:id="rId78"/>
    <p:sldId id="296" r:id="rId79"/>
    <p:sldId id="297" r:id="rId80"/>
    <p:sldId id="298" r:id="rId81"/>
    <p:sldId id="299" r:id="rId82"/>
    <p:sldId id="321" r:id="rId83"/>
    <p:sldId id="333" r:id="rId84"/>
    <p:sldId id="361" r:id="rId85"/>
    <p:sldId id="300" r:id="rId86"/>
    <p:sldId id="301" r:id="rId87"/>
    <p:sldId id="618" r:id="rId88"/>
    <p:sldId id="302" r:id="rId89"/>
    <p:sldId id="303" r:id="rId90"/>
    <p:sldId id="320" r:id="rId91"/>
    <p:sldId id="304" r:id="rId92"/>
    <p:sldId id="560" r:id="rId93"/>
    <p:sldId id="615" r:id="rId94"/>
    <p:sldId id="564" r:id="rId95"/>
    <p:sldId id="305" r:id="rId96"/>
    <p:sldId id="306" r:id="rId97"/>
    <p:sldId id="307" r:id="rId98"/>
    <p:sldId id="308" r:id="rId99"/>
    <p:sldId id="309" r:id="rId100"/>
    <p:sldId id="322" r:id="rId101"/>
    <p:sldId id="315" r:id="rId102"/>
    <p:sldId id="4048" r:id="rId103"/>
    <p:sldId id="310" r:id="rId104"/>
    <p:sldId id="311" r:id="rId105"/>
    <p:sldId id="312" r:id="rId106"/>
    <p:sldId id="313" r:id="rId107"/>
    <p:sldId id="332" r:id="rId108"/>
    <p:sldId id="4047" r:id="rId109"/>
    <p:sldId id="781" r:id="rId110"/>
    <p:sldId id="778" r:id="rId111"/>
    <p:sldId id="4046" r:id="rId112"/>
    <p:sldId id="354" r:id="rId113"/>
    <p:sldId id="522" r:id="rId1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7"/>
    <p:restoredTop sz="80537"/>
  </p:normalViewPr>
  <p:slideViewPr>
    <p:cSldViewPr>
      <p:cViewPr varScale="1">
        <p:scale>
          <a:sx n="124" d="100"/>
          <a:sy n="124" d="100"/>
        </p:scale>
        <p:origin x="1960" y="168"/>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22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theme" Target="theme/theme1.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notesMaster" Target="notesMasters/notesMaster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10</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11</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12</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13</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14</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15</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16</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17</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18</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19</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20</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21</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22</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23</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24</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25</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26</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28</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29</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3</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30</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31</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32</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33</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128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34</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3985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37</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39</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40</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4</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41</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44</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45</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46</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47</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48</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49</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50</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51</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5</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52</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53</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54</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55</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56</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57</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58</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59</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60</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61</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6</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63</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64</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65</a:t>
            </a:fld>
            <a:endParaRPr lang="en-US" altLang="zh-CN"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66</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67</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69</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6866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274757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816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7</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78</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79</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81</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82</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83</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84</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85</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8</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OC Critical Studies in the OT Arabic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9</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8/20/22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8/20/22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8/20/22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8/20/22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8/20/22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8/20/22</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8/20/22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8/20/22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8/20/22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8/20/22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8/20/22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8078980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6050213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60301998"/>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392723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75618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324746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025353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077388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51480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1616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886012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6399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52543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00794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203254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004001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333283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23284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977069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473927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901054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450082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9282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22782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8/20/22</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235048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02485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58644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767632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143176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874310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97053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7529094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6437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9996589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6256968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233069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4821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9399088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9879465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2370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4440790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4447880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659731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3976801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185768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42393162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0644845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151279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4482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8258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5440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2720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30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0351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812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01589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01130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857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8238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11299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60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37378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29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24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9638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731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7159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8464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0759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68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3.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6" Type="http://schemas.openxmlformats.org/officeDocument/2006/relationships/image" Target="../media/image6.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5.png"/><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3.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6" Type="http://schemas.openxmlformats.org/officeDocument/2006/relationships/image" Target="../media/image6.png"/><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5.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8/20/22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8/20/22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8/20/22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565850215"/>
      </p:ext>
    </p:extLst>
  </p:cSld>
  <p:clrMap bg1="lt1" tx1="dk1" bg2="lt2" tx2="dk2" accent1="accent1" accent2="accent2" accent3="accent3" accent4="accent4" accent5="accent5" accent6="accent6" hlink="hlink" folHlink="folHlink"/>
  <p:sldLayoutIdLst>
    <p:sldLayoutId id="2147485455" r:id="rId1"/>
    <p:sldLayoutId id="2147485456" r:id="rId2"/>
    <p:sldLayoutId id="214748545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53348942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8/20/22</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4783234"/>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40643049"/>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119137273"/>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54589"/>
      </p:ext>
    </p:extLst>
  </p:cSld>
  <p:clrMap bg1="dk2" tx1="lt1" bg2="dk1"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785976"/>
      </p:ext>
    </p:extLst>
  </p:cSld>
  <p:clrMap bg1="dk2" tx1="lt1" bg2="dk1" tx2="lt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2.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1.xml"/><Relationship Id="rId1" Type="http://schemas.openxmlformats.org/officeDocument/2006/relationships/themeOverride" Target="../theme/themeOverride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26.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2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0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0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64.jpe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42.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7.xml"/><Relationship Id="rId1" Type="http://schemas.openxmlformats.org/officeDocument/2006/relationships/themeOverride" Target="../theme/themeOverride3.xml"/><Relationship Id="rId5" Type="http://schemas.openxmlformats.org/officeDocument/2006/relationships/image" Target="../media/image83.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7.xml"/><Relationship Id="rId1" Type="http://schemas.openxmlformats.org/officeDocument/2006/relationships/themeOverride" Target="../theme/themeOverride4.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34.xml"/><Relationship Id="rId5" Type="http://schemas.openxmlformats.org/officeDocument/2006/relationships/image" Target="../media/image97.jpeg"/><Relationship Id="rId4" Type="http://schemas.openxmlformats.org/officeDocument/2006/relationships/image" Target="../media/image42.jpeg"/></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80.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4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24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14.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800" dirty="0">
                <a:solidFill>
                  <a:schemeClr val="bg1"/>
                </a:solidFill>
                <a:cs typeface="Arial" charset="0"/>
              </a:rPr>
              <a:t>د. ريك جريفيث</a:t>
            </a:r>
            <a:endParaRPr lang="en-US" sz="1800" dirty="0">
              <a:solidFill>
                <a:schemeClr val="bg1"/>
              </a:solidFill>
              <a:cs typeface="Arial" charset="0"/>
            </a:endParaRPr>
          </a:p>
          <a:p>
            <a:pPr algn="r"/>
            <a:r>
              <a:rPr lang="ar-JO" sz="1800" dirty="0">
                <a:solidFill>
                  <a:schemeClr val="bg1"/>
                </a:solidFill>
                <a:cs typeface="Arial" charset="0"/>
              </a:rPr>
              <a:t>مؤسسة الدراسات اللاهوتية الأردنية</a:t>
            </a:r>
            <a:br>
              <a:rPr lang="en-US" sz="1800" dirty="0">
                <a:solidFill>
                  <a:schemeClr val="bg1"/>
                </a:solidFill>
                <a:cs typeface="Arial" charset="0"/>
              </a:rPr>
            </a:br>
            <a:r>
              <a:rPr lang="en-US" sz="1800" b="1" dirty="0">
                <a:solidFill>
                  <a:schemeClr val="bg1"/>
                </a:solidFill>
                <a:cs typeface="Arial" charset="0"/>
              </a:rPr>
              <a:t>BibleStudyDownloads.org</a:t>
            </a:r>
          </a:p>
        </p:txBody>
      </p:sp>
      <p:sp>
        <p:nvSpPr>
          <p:cNvPr id="211974" name="Text Box 14"/>
          <p:cNvSpPr txBox="1">
            <a:spLocks noChangeArrowheads="1"/>
          </p:cNvSpPr>
          <p:nvPr/>
        </p:nvSpPr>
        <p:spPr bwMode="auto">
          <a:xfrm>
            <a:off x="8184891" y="76200"/>
            <a:ext cx="814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187م</a:t>
            </a:r>
            <a:endParaRPr lang="en-US" b="1" dirty="0">
              <a:solidFill>
                <a:schemeClr val="bg1"/>
              </a:solidFill>
              <a:cs typeface="Arial" charset="0"/>
            </a:endParaRP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36683" y="423292"/>
            <a:ext cx="267505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7963" y="423292"/>
            <a:ext cx="256880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4800" b="1" dirty="0">
                <a:solidFill>
                  <a:srgbClr val="FFFFFF"/>
                </a:solidFill>
                <a:latin typeface="Arial" charset="0"/>
              </a:rPr>
              <a:t>التطور     الإيماني</a:t>
            </a:r>
            <a:endParaRPr lang="en-US" sz="4800" b="1" dirty="0">
              <a:solidFill>
                <a:srgbClr val="FFFFFF"/>
              </a:solidFill>
              <a:latin typeface="Arial" charset="0"/>
            </a:endParaRPr>
          </a:p>
        </p:txBody>
      </p:sp>
      <p:sp>
        <p:nvSpPr>
          <p:cNvPr id="211969" name="Rectangle 2"/>
          <p:cNvSpPr>
            <a:spLocks noGrp="1" noChangeArrowheads="1"/>
          </p:cNvSpPr>
          <p:nvPr>
            <p:ph type="title"/>
          </p:nvPr>
        </p:nvSpPr>
        <p:spPr>
          <a:xfrm>
            <a:off x="0" y="6021288"/>
            <a:ext cx="2699792" cy="692696"/>
          </a:xfrm>
          <a:solidFill>
            <a:schemeClr val="tx1"/>
          </a:solidFill>
        </p:spPr>
        <p:txBody>
          <a:bodyPr/>
          <a:lstStyle/>
          <a:p>
            <a:pPr algn="r" eaLnBrk="1" hangingPunct="1"/>
            <a:r>
              <a:rPr lang="ar-JO" sz="3600" b="1" dirty="0">
                <a:solidFill>
                  <a:srgbClr val="FFFFFF"/>
                </a:solidFill>
                <a:latin typeface="Arial" charset="0"/>
              </a:rPr>
              <a:t>تطور ؟</a:t>
            </a:r>
            <a:endParaRPr lang="en-US" sz="3600" b="1" dirty="0">
              <a:solidFill>
                <a:srgbClr val="FFFFFF"/>
              </a:solidFill>
              <a:latin typeface="Arial" charset="0"/>
            </a:endParaRPr>
          </a:p>
        </p:txBody>
      </p:sp>
      <p:sp>
        <p:nvSpPr>
          <p:cNvPr id="10" name="Rectangle 2"/>
          <p:cNvSpPr txBox="1">
            <a:spLocks noChangeArrowheads="1"/>
          </p:cNvSpPr>
          <p:nvPr/>
        </p:nvSpPr>
        <p:spPr bwMode="auto">
          <a:xfrm>
            <a:off x="2699792" y="6021288"/>
            <a:ext cx="4151772" cy="6926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ar-JO" sz="3600" b="1" dirty="0">
                <a:solidFill>
                  <a:srgbClr val="FFFFFF"/>
                </a:solidFill>
                <a:latin typeface="Arial" charset="0"/>
              </a:rPr>
              <a:t>خلق أم</a:t>
            </a:r>
            <a:endParaRPr lang="en-US" sz="3600" b="1" dirty="0">
              <a:solidFill>
                <a:srgbClr val="FFFFFF"/>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itchFamily="34" charset="0"/>
                <a:cs typeface="Arial" pitchFamily="34" charset="0"/>
              </a:rPr>
              <a:t>"كذبة التطور تتغلغل في الفكر الحديث وتهيمن عليه في كل مجال ... [إنها] مسؤولة أساسًا عن التفككات التي كانت تتسارع في كل مكان ... عندما يختلف العلم والكتاب المقدس من الواضح أن العلم أساء تفسير بياناته."</a:t>
            </a:r>
            <a:endParaRPr lang="en-US" sz="3200" b="1" dirty="0">
              <a:solidFill>
                <a:schemeClr val="bg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F23FC8B-B312-D24D-BEA4-46A3DAB83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نظرية الخلق   (هنري          موريس)</a:t>
            </a:r>
            <a:endParaRPr lang="en-US" sz="3200" b="1" dirty="0">
              <a:solidFill>
                <a:schemeClr val="bg1"/>
              </a:solidFill>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بيولوجي</a:t>
            </a:r>
            <a:r>
              <a:rPr lang="en-US" sz="3200" b="1" dirty="0">
                <a:solidFill>
                  <a:schemeClr val="bg1"/>
                </a:solidFill>
              </a:rPr>
              <a:t> </a:t>
            </a:r>
            <a:r>
              <a:rPr lang="ar-JO" sz="3200" b="1" dirty="0">
                <a:solidFill>
                  <a:schemeClr val="bg1"/>
                </a:solidFill>
              </a:rPr>
              <a:t>(فرانسيس       كولينز)</a:t>
            </a:r>
            <a:endParaRPr lang="en-US" sz="3200" b="1" dirty="0">
              <a:solidFill>
                <a:schemeClr val="bg1"/>
              </a:solidFill>
            </a:endParaRP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u="sng" dirty="0">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في المؤتمر العام الخامس والسبعين في يونيو 2006 أصدرت الكنيسة الأسقفية </a:t>
            </a:r>
            <a:r>
              <a:rPr lang="ar-JO" sz="3200" b="1" u="sng" dirty="0">
                <a:solidFill>
                  <a:schemeClr val="bg1"/>
                </a:solidFill>
              </a:rPr>
              <a:t>قرارًا</a:t>
            </a:r>
            <a:r>
              <a:rPr lang="ar-JO" sz="3200" b="1" dirty="0">
                <a:solidFill>
                  <a:schemeClr val="bg1"/>
                </a:solidFill>
              </a:rPr>
              <a:t> يدعم تعليم التطور في المدارس . أعلن القرار الذي يحمل عنوان "تأكيد الخلق والتطور" أن التطور متوافق تمامًا مع الإيمان المسيحي الأصيل والحي.</a:t>
            </a:r>
            <a:endParaRPr lang="en-US" sz="3200" b="1" dirty="0">
              <a:solidFill>
                <a:schemeClr val="bg1"/>
              </a:solidFill>
              <a:cs typeface="Arial" charset="0"/>
            </a:endParaRPr>
          </a:p>
        </p:txBody>
      </p:sp>
      <p:pic>
        <p:nvPicPr>
          <p:cNvPr id="236547"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أنه يشجع الهيئات التشريعية في الولايات ومجالس التعليم على وضع معايير لتعليم العلوم بناءً على أفضل المعارف العلمية المتاحة على النحو المقبول بتوافق آراء المجتمع العلمي</a:t>
            </a:r>
            <a:endParaRPr lang="en-US" sz="3200" b="1" dirty="0">
              <a:solidFill>
                <a:schemeClr val="bg1"/>
              </a:solidFill>
              <a:cs typeface="Arial" charset="0"/>
            </a:endParaRPr>
          </a:p>
        </p:txBody>
      </p:sp>
      <p:pic>
        <p:nvPicPr>
          <p:cNvPr id="238595"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كما حدث في المؤتمر انتخاب رئيسة أساقفة جديدة كاثرين جيفيرتس شوري، والتي بالإضافة إلى كونها أول امرأة يتم انتخابها لهذا المنصب، فهي عالمة محيطات سابقة تتمتع بخلفية تطورية قوية</a:t>
            </a:r>
            <a:endParaRPr lang="en-US" sz="3200" b="1" dirty="0">
              <a:solidFill>
                <a:schemeClr val="bg1"/>
              </a:solidFill>
              <a:cs typeface="Arial" charset="0"/>
            </a:endParaRPr>
          </a:p>
        </p:txBody>
      </p:sp>
      <p:pic>
        <p:nvPicPr>
          <p:cNvPr id="240643"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ar-JO" sz="3600" b="1" u="sng" dirty="0">
                <a:solidFill>
                  <a:schemeClr val="bg1"/>
                </a:solidFill>
              </a:rPr>
              <a:t>تؤكد الكنيسة الأسقفية من جديد على التعليم عن التطور</a:t>
            </a:r>
            <a:endParaRPr lang="en-US" b="1" dirty="0">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قالت شوري : التطور بالتأكيد يجب أن يُدرس في المدرسة, إنه فرضية تم اختبارها جيدًا وأفضل نموذج يناسب البيانات المتاحة. لا يستطيع الخلق تقديم هذا الادعاء, أنا أؤمن بالعقائد, يقولون إن الله خلق العالم ، لكنهم لا يقولون كيف . </a:t>
            </a:r>
            <a:r>
              <a:rPr lang="ar-JO" sz="3200" dirty="0"/>
              <a:t>".</a:t>
            </a:r>
            <a:endParaRPr lang="en-US" sz="3200" b="1" dirty="0">
              <a:solidFill>
                <a:schemeClr val="bg1"/>
              </a:solidFill>
              <a:cs typeface="Arial" charset="0"/>
            </a:endParaRPr>
          </a:p>
        </p:txBody>
      </p:sp>
      <p:pic>
        <p:nvPicPr>
          <p:cNvPr id="242691"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ar-JO" b="1" dirty="0">
                <a:solidFill>
                  <a:schemeClr val="bg1"/>
                </a:solidFill>
                <a:cs typeface="Arial" charset="0"/>
              </a:rPr>
              <a:t>نيويورك تايمز, 28 حزيران 2006</a:t>
            </a:r>
            <a:endParaRPr lang="en-US" dirty="0">
              <a:cs typeface="Arial"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ar-JO" b="1" dirty="0">
                <a:solidFill>
                  <a:schemeClr val="bg1"/>
                </a:solidFill>
              </a:rPr>
              <a:t>خيارات كولينز حول الإيمان        بالعلم والله</a:t>
            </a:r>
            <a:endParaRPr lang="en-US" b="1" dirty="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r" eaLnBrk="1" hangingPunct="1">
              <a:defRPr/>
            </a:pPr>
            <a:r>
              <a:rPr lang="ar-JO" b="1" dirty="0">
                <a:solidFill>
                  <a:schemeClr val="bg1"/>
                </a:solidFill>
              </a:rPr>
              <a:t>1. الإلحاد واللاأدرية (عندما يتغلب العلم على الإيمان)</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2. الخلق (عندما يتفوق الإيمان على العلم)</a:t>
            </a:r>
          </a:p>
          <a:p>
            <a:pPr marL="609600" indent="-609600" algn="r" eaLnBrk="1" hangingPunct="1">
              <a:defRPr/>
            </a:pPr>
            <a:r>
              <a:rPr lang="ar-JO" b="1" dirty="0">
                <a:solidFill>
                  <a:schemeClr val="bg1"/>
                </a:solidFill>
              </a:rPr>
              <a:t> </a:t>
            </a:r>
          </a:p>
          <a:p>
            <a:pPr marL="609600" indent="-609600" algn="r" eaLnBrk="1" hangingPunct="1">
              <a:defRPr/>
            </a:pPr>
            <a:r>
              <a:rPr lang="ar-JO" b="1" dirty="0">
                <a:solidFill>
                  <a:schemeClr val="bg1"/>
                </a:solidFill>
              </a:rPr>
              <a:t>3. تصميم ذكي (عندما يحتاج العلم إلى مساعدة إلهية)</a:t>
            </a:r>
          </a:p>
          <a:p>
            <a:pPr marL="609600" indent="-609600" algn="r" eaLnBrk="1" hangingPunct="1">
              <a:defRPr/>
            </a:pPr>
            <a:endParaRPr lang="ar-JO" b="1" dirty="0">
              <a:solidFill>
                <a:schemeClr val="bg1"/>
              </a:solidFill>
            </a:endParaRPr>
          </a:p>
          <a:p>
            <a:pPr marL="609600" indent="-609600" algn="r" eaLnBrk="1" hangingPunct="1">
              <a:defRPr/>
            </a:pPr>
            <a:r>
              <a:rPr lang="ar-JO" b="1" dirty="0">
                <a:solidFill>
                  <a:schemeClr val="bg1"/>
                </a:solidFill>
              </a:rPr>
              <a:t>4. البيولوغوس (العلم والإيمان في انسجام)</a:t>
            </a:r>
            <a:endParaRPr lang="en-US" b="1" dirty="0">
              <a:solidFill>
                <a:schemeClr val="bg1"/>
              </a:solidFill>
              <a:effectLst>
                <a:outerShdw blurRad="38100" dist="38100" dir="2700000" algn="tl">
                  <a:srgbClr val="00000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fade">
                                      <p:cBhvr>
                                        <p:cTn id="12" dur="500"/>
                                        <p:tgtEl>
                                          <p:spTgt spid="317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fade">
                                      <p:cBhvr>
                                        <p:cTn id="17" dur="500"/>
                                        <p:tgtEl>
                                          <p:spTgt spid="317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4" end="4"/>
                                            </p:txEl>
                                          </p:spTgt>
                                        </p:tgtEl>
                                        <p:attrNameLst>
                                          <p:attrName>style.visibility</p:attrName>
                                        </p:attrNameLst>
                                      </p:cBhvr>
                                      <p:to>
                                        <p:strVal val="visible"/>
                                      </p:to>
                                    </p:set>
                                    <p:animEffect transition="in" filter="fade">
                                      <p:cBhvr>
                                        <p:cTn id="22" dur="500"/>
                                        <p:tgtEl>
                                          <p:spTgt spid="3174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8">
                                            <p:txEl>
                                              <p:pRg st="6" end="6"/>
                                            </p:txEl>
                                          </p:spTgt>
                                        </p:tgtEl>
                                        <p:attrNameLst>
                                          <p:attrName>style.visibility</p:attrName>
                                        </p:attrNameLst>
                                      </p:cBhvr>
                                      <p:to>
                                        <p:strVal val="visible"/>
                                      </p:to>
                                    </p:set>
                                    <p:animEffect transition="in" filter="fade">
                                      <p:cBhvr>
                                        <p:cTn id="27"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ar-JO" sz="4000" b="1" dirty="0">
                <a:solidFill>
                  <a:schemeClr val="bg1"/>
                </a:solidFill>
                <a:latin typeface="Arial" charset="0"/>
              </a:rPr>
              <a:t>هل يجب أن نقبل التطور ؟</a:t>
            </a:r>
            <a:endParaRPr lang="en-US" b="1" dirty="0">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eaLnBrk="1" hangingPunct="1"/>
            <a:r>
              <a:rPr lang="ar-JO" b="1" dirty="0">
                <a:solidFill>
                  <a:schemeClr val="bg1"/>
                </a:solidFill>
              </a:rPr>
              <a:t>لا يوجد عالم أحياء جاد يشك اليوم في نظرية التطور لتفسير التعقيد الرائع وتنوع الحياة (كولينز ، 99)</a:t>
            </a:r>
            <a:endParaRPr lang="en-US" b="1" dirty="0">
              <a:solidFill>
                <a:schemeClr val="bg1"/>
              </a:solidFill>
              <a:latin typeface="Arial" charset="0"/>
            </a:endParaRPr>
          </a:p>
        </p:txBody>
      </p:sp>
      <p:pic>
        <p:nvPicPr>
          <p:cNvPr id="246787" name="Picture 4" descr="350-p83425-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الإيمان بالله</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المعجزات</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الله يهتم</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الخلق</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ar-JO" sz="3600" b="1" dirty="0">
                <a:solidFill>
                  <a:schemeClr val="bg1"/>
                </a:solidFill>
                <a:latin typeface="Arial" pitchFamily="-112" charset="0"/>
                <a:ea typeface="ＭＳ Ｐゴシック" pitchFamily="-112" charset="-128"/>
                <a:cs typeface="ＭＳ Ｐゴシック" pitchFamily="-112" charset="-128"/>
              </a:rPr>
              <a:t>الناموس الأخلاقي</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ar-JO" sz="3600" b="1" i="1" dirty="0">
                <a:solidFill>
                  <a:schemeClr val="bg1"/>
                </a:solidFill>
              </a:rPr>
              <a:t>كيف يعتبر كولينز أحد أنصار التطور الإيماني؟</a:t>
            </a:r>
            <a:endPar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rPr>
              <a:t>التطور</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الإنفجار العظيم</a:t>
            </a:r>
            <a:endParaRPr lang="en-US" sz="2800" b="1" i="1" dirty="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بعد ذلك الذرات</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الأرض قديمة, 5ر4 مليار سنة</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rPr>
              <a:t>التبريد في الكواكب</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ar-JO" sz="2400" b="1" i="1" dirty="0">
                <a:solidFill>
                  <a:schemeClr val="bg1"/>
                </a:solidFill>
              </a:rPr>
              <a:t>نحن عادة نتناقض مع هؤلاء ، لكنه يصدق كلاهما</a:t>
            </a:r>
            <a:endPar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إذا كان كل شيء في الكون يتطاير بعيدًا، فإن عكس سهم الزمن من شأنه أن يتنبأ بأنه في مرحلة ما كانت كل هذه المجرات معًا في كيان واحد ضخم بشكل لا يصدق ... بدأ الكون في لحظة واحدة منذ 14 مليار سنة (كولينز ، 64 )</a:t>
            </a:r>
            <a:endParaRPr lang="en-US" b="1" dirty="0">
              <a:solidFill>
                <a:schemeClr val="bg1"/>
              </a:solidFill>
              <a:ea typeface="+mn-ea"/>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ar-JO" b="1" dirty="0">
                <a:effectLst>
                  <a:outerShdw blurRad="38100" dist="38100" dir="2700000" algn="tl">
                    <a:srgbClr val="000000">
                      <a:alpha val="43137"/>
                    </a:srgbClr>
                  </a:outerShdw>
                </a:effectLst>
                <a:latin typeface="Arial"/>
                <a:ea typeface="ＭＳ Ｐゴシック" charset="0"/>
                <a:cs typeface="Arial"/>
              </a:rPr>
              <a:t>أسئلة عن الأصول</a:t>
            </a:r>
            <a:endParaRPr lang="en-US" b="1" dirty="0">
              <a:effectLst>
                <a:outerShdw blurRad="38100" dist="38100" dir="2700000" algn="tl">
                  <a:srgbClr val="000000">
                    <a:alpha val="43137"/>
                  </a:srgbClr>
                </a:outerShdw>
              </a:effectLst>
              <a:latin typeface="Arial"/>
              <a:ea typeface="ＭＳ Ｐゴシック" charset="0"/>
              <a:cs typeface="Arial"/>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كيف وصل هذا الكون إلينا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الخلق ؟ أم التطور ؟ أم التطور الإيماني ؟</a:t>
            </a:r>
            <a:endParaRPr lang="en-US" b="1" dirty="0">
              <a:effectLst>
                <a:outerShdw blurRad="38100" dist="38100" dir="2700000" algn="tl">
                  <a:srgbClr val="000000">
                    <a:alpha val="43137"/>
                  </a:srgbClr>
                </a:outerShdw>
              </a:effectLst>
              <a:latin typeface="Arial"/>
              <a:ea typeface="ＭＳ Ｐゴシック" charset="0"/>
              <a:cs typeface="Arial"/>
            </a:endParaRPr>
          </a:p>
          <a:p>
            <a:pPr algn="r" eaLnBrk="1" hangingPunct="1">
              <a:buNone/>
              <a:defRPr/>
            </a:pPr>
            <a:r>
              <a:rPr lang="ar-JO" b="1" dirty="0">
                <a:effectLst>
                  <a:outerShdw blurRad="38100" dist="38100" dir="2700000" algn="tl">
                    <a:srgbClr val="000000">
                      <a:alpha val="43137"/>
                    </a:srgbClr>
                  </a:outerShdw>
                </a:effectLst>
                <a:latin typeface="Arial"/>
                <a:ea typeface="ＭＳ Ｐゴシック" charset="0"/>
                <a:cs typeface="Arial"/>
              </a:rPr>
              <a:t>* ماذا يقول سفر التكوين ؟</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022989" y="76200"/>
            <a:ext cx="9765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ar-JO" b="1" kern="0" dirty="0">
                <a:solidFill>
                  <a:srgbClr val="FFFFFF"/>
                </a:solidFill>
                <a:latin typeface="Arial"/>
                <a:cs typeface="Arial"/>
              </a:rPr>
              <a:t>187آي</a:t>
            </a:r>
            <a:endParaRPr lang="en-US" b="1" kern="0" dirty="0">
              <a:solidFill>
                <a:srgbClr val="FFFFFF"/>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eaLnBrk="1" hangingPunct="1">
              <a:defRPr/>
            </a:pPr>
            <a:r>
              <a:rPr lang="ar-JO" b="1" i="1" dirty="0">
                <a:solidFill>
                  <a:schemeClr val="bg1"/>
                </a:solidFill>
                <a:latin typeface="Arial" charset="0"/>
                <a:cs typeface="Arial" charset="0"/>
              </a:rPr>
              <a:t>أسبابه للإنفجار العظيم</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r" eaLnBrk="1" hangingPunct="1">
              <a:defRPr/>
            </a:pPr>
            <a:r>
              <a:rPr lang="ar-JO" b="1" dirty="0">
                <a:solidFill>
                  <a:schemeClr val="bg1"/>
                </a:solidFill>
                <a:ea typeface="+mn-ea"/>
              </a:rPr>
              <a:t>- إشارات الموجات الصغرى في جميع أنحاء المجرة</a:t>
            </a:r>
            <a:endParaRPr lang="en-US" b="1" dirty="0">
              <a:solidFill>
                <a:schemeClr val="bg1"/>
              </a:solidFill>
              <a:ea typeface="+mn-ea"/>
            </a:endParaRPr>
          </a:p>
          <a:p>
            <a:pPr marL="457200" indent="-457200" algn="r" eaLnBrk="1" hangingPunct="1">
              <a:defRPr/>
            </a:pPr>
            <a:r>
              <a:rPr lang="ar-JO" b="1" dirty="0">
                <a:solidFill>
                  <a:schemeClr val="bg1"/>
                </a:solidFill>
              </a:rPr>
              <a:t>- نسبة ثابتة من الهيدروجين والديوتيريوم والهيليوم في جميع أنحاء الكون</a:t>
            </a:r>
            <a:endParaRPr lang="en-US" b="1" dirty="0">
              <a:solidFill>
                <a:schemeClr val="bg1"/>
              </a:solidFill>
              <a:ea typeface="+mn-ea"/>
            </a:endParaRPr>
          </a:p>
          <a:p>
            <a:pPr marL="457200" indent="-457200" algn="r" eaLnBrk="1" hangingPunct="1">
              <a:defRPr/>
            </a:pPr>
            <a:r>
              <a:rPr lang="en-US" b="1" dirty="0">
                <a:solidFill>
                  <a:schemeClr val="bg1"/>
                </a:solidFill>
                <a:ea typeface="+mn-ea"/>
              </a:rPr>
              <a:t>(</a:t>
            </a:r>
            <a:r>
              <a:rPr lang="ar-JO" b="1" dirty="0">
                <a:solidFill>
                  <a:schemeClr val="bg1"/>
                </a:solidFill>
                <a:ea typeface="+mn-ea"/>
              </a:rPr>
              <a:t>كولينز, 64-65</a:t>
            </a:r>
            <a:r>
              <a:rPr lang="en-US" b="1" dirty="0">
                <a:solidFill>
                  <a:schemeClr val="bg1"/>
                </a:solidFill>
                <a:ea typeface="+mn-ea"/>
              </a:rPr>
              <a:t>)</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ما قبل الخلق</a:t>
            </a:r>
            <a:endParaRPr lang="en-US" sz="36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مرحلتين</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a:ea typeface="ＭＳ Ｐゴシック" pitchFamily="-112" charset="-128"/>
                <a:cs typeface="Arial"/>
              </a:rPr>
              <a:t>يوم - حقبة</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أدبي</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ＭＳ Ｐゴシック" pitchFamily="-112" charset="-128"/>
                <a:cs typeface="Arial"/>
              </a:rPr>
              <a:t>يوم 24 ساعة</a:t>
            </a:r>
            <a:endParaRPr lang="en-US" sz="3600" b="1" dirty="0">
              <a:solidFill>
                <a:schemeClr val="bg1"/>
              </a:solidFill>
              <a:latin typeface="Arial"/>
              <a:ea typeface="ＭＳ Ｐゴシック" pitchFamily="-112" charset="-128"/>
              <a:cs typeface="Arial"/>
            </a:endParaRP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إعادة الخلق     </a:t>
            </a:r>
            <a:br>
              <a:rPr lang="en-US" sz="3600" b="1" u="sng" dirty="0">
                <a:solidFill>
                  <a:srgbClr val="00FFFF"/>
                </a:solidFill>
                <a:latin typeface="Arial"/>
                <a:ea typeface="ＭＳ Ｐゴシック" pitchFamily="-112" charset="-128"/>
                <a:cs typeface="Arial"/>
              </a:rPr>
            </a:br>
            <a:r>
              <a:rPr lang="ar-JO" sz="3600" b="1" dirty="0">
                <a:solidFill>
                  <a:srgbClr val="00FFFF"/>
                </a:solidFill>
                <a:latin typeface="Arial"/>
                <a:ea typeface="ＭＳ Ｐゴシック" pitchFamily="-112" charset="-128"/>
                <a:cs typeface="Arial"/>
              </a:rPr>
              <a:t>1 : 1</a:t>
            </a:r>
            <a:r>
              <a:rPr lang="en-US" sz="3600" b="1" dirty="0">
                <a:solidFill>
                  <a:srgbClr val="00FFFF"/>
                </a:solidFill>
                <a:latin typeface="Arial"/>
                <a:ea typeface="ＭＳ Ｐゴシック" pitchFamily="-112" charset="-128"/>
                <a:cs typeface="Arial"/>
              </a:rPr>
              <a:t>	</a:t>
            </a:r>
            <a:r>
              <a:rPr lang="ar-JO" sz="3600" b="1" dirty="0">
                <a:solidFill>
                  <a:srgbClr val="00FFFF"/>
                </a:solidFill>
                <a:latin typeface="Arial"/>
                <a:ea typeface="ＭＳ Ｐゴシック" pitchFamily="-112" charset="-128"/>
                <a:cs typeface="Arial"/>
              </a:rPr>
              <a:t>1 : 2 – 2 : 3</a:t>
            </a:r>
            <a:endParaRPr lang="en-US" sz="3600" b="1" dirty="0">
              <a:solidFill>
                <a:srgbClr val="00FFFF"/>
              </a:solidFill>
              <a:latin typeface="Arial"/>
              <a:ea typeface="ＭＳ Ｐゴシック" pitchFamily="-112" charset="-128"/>
              <a:cs typeface="Arial"/>
            </a:endParaRP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ar-JO" b="1" dirty="0">
                <a:solidFill>
                  <a:schemeClr val="bg1"/>
                </a:solidFill>
                <a:latin typeface="Arial"/>
                <a:ea typeface="ＭＳ Ｐゴシック" pitchFamily="-112" charset="-128"/>
                <a:cs typeface="Arial"/>
              </a:rPr>
              <a:t>الفجوة</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ar-JO" sz="3600" b="1" u="sng" dirty="0">
                <a:solidFill>
                  <a:srgbClr val="00FFFF"/>
                </a:solidFill>
                <a:latin typeface="Arial"/>
                <a:ea typeface="ＭＳ Ｐゴシック" pitchFamily="-112" charset="-128"/>
                <a:cs typeface="Arial"/>
              </a:rPr>
              <a:t>الخلق    </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فترة غير محددة</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يوم واحد = 24 ساعة حرفية</a:t>
            </a:r>
            <a:endParaRPr lang="en-US" sz="3600" b="1" dirty="0">
              <a:solidFill>
                <a:srgbClr val="00FFFF"/>
              </a:solidFill>
              <a:latin typeface="Arial"/>
              <a:ea typeface="ＭＳ Ｐゴシック" pitchFamily="-112" charset="-128"/>
              <a:cs typeface="Arial"/>
            </a:endParaRP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a:ea typeface="ＭＳ Ｐゴシック" pitchFamily="-112" charset="-128"/>
                <a:cs typeface="Arial"/>
              </a:rPr>
              <a:t>سبعة ايام = رمزي</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chemeClr val="bg1"/>
                </a:solidFill>
                <a:latin typeface="Arial"/>
                <a:ea typeface="ＭＳ Ｐゴシック" pitchFamily="-112" charset="-128"/>
                <a:cs typeface="Arial"/>
              </a:rPr>
              <a:t>تكوين 1 </a:t>
            </a:r>
            <a:endParaRPr lang="en-US" sz="3200" b="1" dirty="0">
              <a:solidFill>
                <a:schemeClr val="bg1"/>
              </a:solidFill>
              <a:latin typeface="Arial"/>
              <a:ea typeface="ＭＳ Ｐゴシック" pitchFamily="-112" charset="-128"/>
              <a:cs typeface="Arial"/>
            </a:endParaRPr>
          </a:p>
        </p:txBody>
      </p:sp>
      <p:sp>
        <p:nvSpPr>
          <p:cNvPr id="254989"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cs typeface="Arial" charset="0"/>
              </a:rPr>
              <a:t>187س</a:t>
            </a:r>
            <a:endParaRPr lang="en-US" b="1" dirty="0">
              <a:solidFill>
                <a:schemeClr val="bg1"/>
              </a:solidFill>
              <a:cs typeface="Arial" charset="0"/>
            </a:endParaRP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ar-JO" sz="5400" b="1" dirty="0">
                <a:solidFill>
                  <a:schemeClr val="bg1"/>
                </a:solidFill>
                <a:latin typeface="Arial" charset="0"/>
              </a:rPr>
              <a:t>نظريات الخلق</a:t>
            </a:r>
            <a:endParaRPr lang="en-US" dirty="0">
              <a:latin typeface="Arial" charset="0"/>
            </a:endParaRPr>
          </a:p>
        </p:txBody>
      </p:sp>
      <p:sp>
        <p:nvSpPr>
          <p:cNvPr id="254991" name="Text Box 16"/>
          <p:cNvSpPr txBox="1">
            <a:spLocks noChangeArrowheads="1"/>
          </p:cNvSpPr>
          <p:nvPr/>
        </p:nvSpPr>
        <p:spPr bwMode="auto">
          <a:xfrm>
            <a:off x="2571736" y="5759450"/>
            <a:ext cx="58592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00FFFF"/>
                </a:solidFill>
                <a:cs typeface="Arial" charset="0"/>
              </a:rPr>
              <a:t>	</a:t>
            </a:r>
            <a:r>
              <a:rPr lang="ar-JO" sz="3600" b="1" dirty="0">
                <a:solidFill>
                  <a:srgbClr val="00FFFF"/>
                </a:solidFill>
                <a:cs typeface="Arial" charset="0"/>
              </a:rPr>
              <a:t>1 : 1 – 2 : 3</a:t>
            </a:r>
            <a:r>
              <a:rPr lang="en-US" sz="3600" b="1" dirty="0">
                <a:solidFill>
                  <a:srgbClr val="00FFFF"/>
                </a:solidFill>
                <a:cs typeface="Arial" charset="0"/>
              </a:rPr>
              <a:t>	   </a:t>
            </a:r>
            <a:r>
              <a:rPr lang="ar-JO" sz="3600" b="1" dirty="0">
                <a:solidFill>
                  <a:srgbClr val="00FFFF"/>
                </a:solidFill>
                <a:cs typeface="Arial" charset="0"/>
              </a:rPr>
              <a:t>2 : 4 - 25</a:t>
            </a:r>
            <a:endParaRPr lang="en-US" sz="3600" b="1" dirty="0">
              <a:solidFill>
                <a:srgbClr val="00FFFF"/>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تكوين 1 : 2 </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b="1" dirty="0">
                <a:solidFill>
                  <a:schemeClr val="tx1"/>
                </a:solidFill>
                <a:effectLst/>
                <a:latin typeface="Arial" charset="0"/>
              </a:rPr>
              <a:t>أفضل تفسير             لسفر التكوين</a:t>
            </a:r>
            <a:endParaRPr lang="en-US"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algn="r" eaLnBrk="1" hangingPunct="1">
              <a:defRPr/>
            </a:pPr>
            <a:r>
              <a:rPr lang="ar-JO" dirty="0"/>
              <a:t>- مقروء جداً</a:t>
            </a:r>
          </a:p>
          <a:p>
            <a:pPr algn="r" eaLnBrk="1" hangingPunct="1">
              <a:defRPr/>
            </a:pPr>
            <a:r>
              <a:rPr lang="ar-JO" dirty="0"/>
              <a:t>- الملخصات التفسيرية – الملخصات الوعظية - لاهوت سفر التكوين</a:t>
            </a:r>
          </a:p>
          <a:p>
            <a:pPr algn="r" eaLnBrk="1" hangingPunct="1">
              <a:buNone/>
              <a:defRPr/>
            </a:pPr>
            <a:r>
              <a:rPr lang="ar-JO" dirty="0"/>
              <a:t>- إنجيلية</a:t>
            </a:r>
            <a:endParaRPr lang="en-US" dirty="0">
              <a:latin typeface="Arial" charset="0"/>
            </a:endParaRPr>
          </a:p>
          <a:p>
            <a:pPr algn="r" eaLnBrk="1" hangingPunct="1">
              <a:buNone/>
              <a:defRPr/>
            </a:pPr>
            <a:endParaRPr lang="en-US" dirty="0">
              <a:latin typeface="Arial"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4400" dirty="0">
                <a:solidFill>
                  <a:schemeClr val="tx1"/>
                </a:solidFill>
                <a:effectLst>
                  <a:outerShdw blurRad="38100" dist="38100" dir="2700000" algn="tl">
                    <a:srgbClr val="000000"/>
                  </a:outerShdw>
                </a:effectLst>
                <a:latin typeface="Arial" charset="0"/>
              </a:rPr>
              <a:t>كيف يرتبط 1 : 1 مع 1 : 2 – 3 ؟</a:t>
            </a:r>
            <a:endParaRPr lang="en-US" sz="4400" dirty="0">
              <a:solidFill>
                <a:schemeClr val="tx1"/>
              </a:solidFill>
              <a:effectLst>
                <a:outerShdw blurRad="38100" dist="38100" dir="2700000" algn="tl">
                  <a:srgbClr val="000000"/>
                </a:outerShdw>
              </a:effectLst>
              <a:latin typeface="Arial" charset="0"/>
            </a:endParaRPr>
          </a:p>
        </p:txBody>
      </p:sp>
      <p:sp>
        <p:nvSpPr>
          <p:cNvPr id="263170" name="Rectangle 4"/>
          <p:cNvSpPr>
            <a:spLocks noChangeArrowheads="1"/>
          </p:cNvSpPr>
          <p:nvPr/>
        </p:nvSpPr>
        <p:spPr bwMode="auto">
          <a:xfrm>
            <a:off x="69850" y="3643315"/>
            <a:ext cx="9074150" cy="642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في البدء خلق الله السماوات و الأرض (1:1)</a:t>
            </a:r>
            <a:endParaRPr lang="en-US" sz="1600" b="1" dirty="0">
              <a:latin typeface="Arial" pitchFamily="34" charset="0"/>
              <a:cs typeface="Arial" pitchFamily="34" charset="0"/>
            </a:endParaRPr>
          </a:p>
        </p:txBody>
      </p:sp>
      <p:sp>
        <p:nvSpPr>
          <p:cNvPr id="151561" name="Text Box 9"/>
          <p:cNvSpPr txBox="1">
            <a:spLocks noChangeArrowheads="1"/>
          </p:cNvSpPr>
          <p:nvPr/>
        </p:nvSpPr>
        <p:spPr bwMode="auto">
          <a:xfrm>
            <a:off x="115888" y="2057400"/>
            <a:ext cx="902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خلق الكتلة الأصلية من لا شيء في اليوم الأول</a:t>
            </a:r>
            <a:endParaRPr lang="en-US" altLang="zh-CN" b="1" dirty="0">
              <a:latin typeface="Arial" pitchFamily="34" charset="0"/>
              <a:cs typeface="Arial" pitchFamily="34" charset="0"/>
            </a:endParaRPr>
          </a:p>
        </p:txBody>
      </p:sp>
      <p:sp>
        <p:nvSpPr>
          <p:cNvPr id="151562" name="Text Box 10"/>
          <p:cNvSpPr txBox="1">
            <a:spLocks noChangeArrowheads="1"/>
          </p:cNvSpPr>
          <p:nvPr/>
        </p:nvSpPr>
        <p:spPr bwMode="auto">
          <a:xfrm>
            <a:off x="115888" y="3216275"/>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تصف ثلاث فقرات منفصلة ومتوازية حالة الأرض بعد خلق الكون مباشرة   </a:t>
            </a:r>
            <a:endParaRPr lang="en-US" altLang="zh-CN" b="1" dirty="0">
              <a:latin typeface="Arial" pitchFamily="34" charset="0"/>
              <a:cs typeface="Arial" pitchFamily="34" charset="0"/>
            </a:endParaRPr>
          </a:p>
        </p:txBody>
      </p:sp>
      <p:sp>
        <p:nvSpPr>
          <p:cNvPr id="263174" name="Text Box 11"/>
          <p:cNvSpPr txBox="1">
            <a:spLocks noChangeArrowheads="1"/>
          </p:cNvSpPr>
          <p:nvPr/>
        </p:nvSpPr>
        <p:spPr bwMode="auto">
          <a:xfrm>
            <a:off x="228600" y="5000636"/>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t>و قال الله ليكن نور فكان نور (1 : 3)</a:t>
            </a:r>
            <a:endParaRPr lang="en-US" sz="1600" b="1" dirty="0"/>
          </a:p>
        </p:txBody>
      </p:sp>
      <p:sp>
        <p:nvSpPr>
          <p:cNvPr id="151564" name="Text Box 12"/>
          <p:cNvSpPr txBox="1">
            <a:spLocks noChangeArrowheads="1"/>
          </p:cNvSpPr>
          <p:nvPr/>
        </p:nvSpPr>
        <p:spPr bwMode="auto">
          <a:xfrm>
            <a:off x="115888" y="4572008"/>
            <a:ext cx="902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3- جملة سردية مستقلة توضح طريقة عمل الله بكلمته.</a:t>
            </a:r>
            <a:endParaRPr lang="en-US" altLang="zh-CN" b="1" dirty="0">
              <a:latin typeface="Arial" pitchFamily="34" charset="0"/>
              <a:cs typeface="Arial" pitchFamily="34" charset="0"/>
            </a:endParaRPr>
          </a:p>
        </p:txBody>
      </p:sp>
      <p:sp>
        <p:nvSpPr>
          <p:cNvPr id="263176" name="Text Box 13"/>
          <p:cNvSpPr txBox="1">
            <a:spLocks noChangeArrowheads="1"/>
          </p:cNvSpPr>
          <p:nvPr/>
        </p:nvSpPr>
        <p:spPr bwMode="auto">
          <a:xfrm>
            <a:off x="5410200" y="6497638"/>
            <a:ext cx="23615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t>آلن روس, الخلق و البركة, 718</a:t>
            </a:r>
            <a:endParaRPr lang="en-US" altLang="zh-CN" sz="1600" b="1" dirty="0"/>
          </a:p>
        </p:txBody>
      </p:sp>
      <p:sp>
        <p:nvSpPr>
          <p:cNvPr id="151566" name="Text Box 14"/>
          <p:cNvSpPr txBox="1">
            <a:spLocks noChangeArrowheads="1"/>
          </p:cNvSpPr>
          <p:nvPr/>
        </p:nvSpPr>
        <p:spPr bwMode="auto">
          <a:xfrm>
            <a:off x="1295400" y="1371601"/>
            <a:ext cx="64166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ar-JO" altLang="zh-CN" dirty="0"/>
              <a:t>ليوبولد, كيل, كاسوتو, جريفيث</a:t>
            </a:r>
            <a:endParaRPr lang="en-US" altLang="zh-CN" dirty="0"/>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sz="3200" b="1" u="sng" dirty="0"/>
              <a:t>الخلق الأصلي (النظرة التقليدية)</a:t>
            </a:r>
            <a:endParaRPr lang="en-US" sz="3200" b="1"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3643315"/>
            <a:ext cx="9074150" cy="428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a:t>
            </a:r>
            <a:r>
              <a:rPr lang="ar-JO" altLang="ja-JP" sz="2000" b="1" dirty="0">
                <a:solidFill>
                  <a:srgbClr val="FFFF00"/>
                </a:solidFill>
              </a:rPr>
              <a:t>صارت</a:t>
            </a:r>
            <a:r>
              <a:rPr lang="ar-JO" altLang="ja-JP" sz="2000" b="1" dirty="0">
                <a:solidFill>
                  <a:srgbClr val="FFFFFF"/>
                </a:solidFill>
              </a:rPr>
              <a:t> الأرض خربة و خالية و على وجه الغمر ظلمة و روح الله يرف على وجه المياه (1 : 2)</a:t>
            </a:r>
            <a:endParaRPr lang="en-US" sz="2000" b="1" dirty="0">
              <a:solidFill>
                <a:srgbClr val="FFFFFF"/>
              </a:solidFill>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في البدء خلق الله السماوات و الأرض (1 : 1)</a:t>
            </a:r>
            <a:endParaRPr lang="en-US" sz="1600" b="1" dirty="0">
              <a:solidFill>
                <a:srgbClr val="FFFFFF"/>
              </a:solidFill>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1- سرد مستقل للخلق الأصلي الكامل</a:t>
            </a:r>
            <a:endParaRPr lang="en-US" altLang="zh-CN" b="1" dirty="0">
              <a:solidFill>
                <a:srgbClr val="FFFFFF"/>
              </a:solidFill>
              <a:latin typeface="Arial" pitchFamily="34" charset="0"/>
              <a:cs typeface="Arial" pitchFamily="34" charset="0"/>
            </a:endParaRPr>
          </a:p>
        </p:txBody>
      </p:sp>
      <p:sp>
        <p:nvSpPr>
          <p:cNvPr id="172040"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itchFamily="34" charset="0"/>
                <a:cs typeface="Arial" pitchFamily="34" charset="0"/>
              </a:rPr>
              <a:t>2- سقط الشيطان بين 1: 1 و 1: 2 ، تلاه حكم الله الذي وضع الأرض في حالة فوضوية</a:t>
            </a:r>
            <a:endParaRPr lang="en-US" altLang="zh-CN" b="1" dirty="0">
              <a:solidFill>
                <a:srgbClr val="FFFFFF"/>
              </a:solidFill>
              <a:latin typeface="Arial" pitchFamily="34" charset="0"/>
              <a:cs typeface="Arial" pitchFamily="34" charset="0"/>
            </a:endParaRPr>
          </a:p>
        </p:txBody>
      </p:sp>
      <p:sp>
        <p:nvSpPr>
          <p:cNvPr id="265222" name="Text Box 9"/>
          <p:cNvSpPr txBox="1">
            <a:spLocks noChangeArrowheads="1"/>
          </p:cNvSpPr>
          <p:nvPr/>
        </p:nvSpPr>
        <p:spPr bwMode="auto">
          <a:xfrm>
            <a:off x="228600" y="5572140"/>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rPr>
              <a:t>و قال الله ليكن نور فكان نور (1 : 3)</a:t>
            </a:r>
            <a:endParaRPr lang="en-US" sz="1600" b="1" dirty="0">
              <a:solidFill>
                <a:srgbClr val="FFFFFF"/>
              </a:solidFill>
            </a:endParaRPr>
          </a:p>
        </p:txBody>
      </p:sp>
      <p:sp>
        <p:nvSpPr>
          <p:cNvPr id="172042" name="Text Box 10"/>
          <p:cNvSpPr txBox="1">
            <a:spLocks noChangeArrowheads="1"/>
          </p:cNvSpPr>
          <p:nvPr/>
        </p:nvSpPr>
        <p:spPr bwMode="auto">
          <a:xfrm>
            <a:off x="115888" y="5105400"/>
            <a:ext cx="902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جملة سردية مستقلة تصف الخطوة الأولى لإعادة بناء وإصلاح الأرض المحكوم عليها</a:t>
            </a:r>
            <a:endParaRPr lang="en-US" altLang="zh-CN" b="1" dirty="0">
              <a:solidFill>
                <a:srgbClr val="FFFFFF"/>
              </a:solidFill>
            </a:endParaRPr>
          </a:p>
        </p:txBody>
      </p:sp>
      <p:sp>
        <p:nvSpPr>
          <p:cNvPr id="265224" name="Text Box 11"/>
          <p:cNvSpPr txBox="1">
            <a:spLocks noChangeArrowheads="1"/>
          </p:cNvSpPr>
          <p:nvPr/>
        </p:nvSpPr>
        <p:spPr bwMode="auto">
          <a:xfrm>
            <a:off x="4668838" y="6521450"/>
            <a:ext cx="314541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solidFill>
                  <a:srgbClr val="FFFFFF"/>
                </a:solidFill>
              </a:rPr>
              <a:t>ألن روس, الخلق و البركة, 718-19, 721</a:t>
            </a:r>
            <a:endParaRPr lang="en-US" altLang="zh-CN" sz="1600" b="1" dirty="0">
              <a:solidFill>
                <a:srgbClr val="FFFFFF"/>
              </a:solidFill>
            </a:endParaRPr>
          </a:p>
        </p:txBody>
      </p:sp>
      <p:sp>
        <p:nvSpPr>
          <p:cNvPr id="265225" name="Text Box 12"/>
          <p:cNvSpPr txBox="1">
            <a:spLocks noChangeArrowheads="1"/>
          </p:cNvSpPr>
          <p:nvPr/>
        </p:nvSpPr>
        <p:spPr bwMode="auto">
          <a:xfrm>
            <a:off x="0" y="13716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Scofield Reference Bible (1st ed.)</a:t>
            </a:r>
          </a:p>
          <a:p>
            <a:pPr marL="179388" indent="-179388" algn="ctr"/>
            <a:r>
              <a:rPr lang="ar-JO" altLang="zh-CN" dirty="0">
                <a:solidFill>
                  <a:srgbClr val="FFFFFF"/>
                </a:solidFill>
              </a:rPr>
              <a:t>الكتاب المقدس المرجعي سكوفيلد ( الطبعة الأولى ) , بيمبر, هنغستنبرغ</a:t>
            </a:r>
            <a:endParaRPr lang="en-US" altLang="zh-CN" dirty="0">
              <a:solidFill>
                <a:srgbClr val="FFFFFF"/>
              </a:solidFill>
            </a:endParaRPr>
          </a:p>
        </p:txBody>
      </p:sp>
      <p:sp>
        <p:nvSpPr>
          <p:cNvPr id="172045" name="Text Box 13"/>
          <p:cNvSpPr txBox="1">
            <a:spLocks noChangeArrowheads="1"/>
          </p:cNvSpPr>
          <p:nvPr/>
        </p:nvSpPr>
        <p:spPr bwMode="auto">
          <a:xfrm>
            <a:off x="7215206" y="2819400"/>
            <a:ext cx="1928794"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rPr>
              <a:t>سقوط الشيطان</a:t>
            </a:r>
            <a:endParaRPr lang="en-US" altLang="zh-CN" b="1" dirty="0">
              <a:solidFill>
                <a:srgbClr val="FFFFFF"/>
              </a:solidFill>
            </a:endParaRPr>
          </a:p>
        </p:txBody>
      </p:sp>
      <p:sp>
        <p:nvSpPr>
          <p:cNvPr id="172046" name="Text Box 14"/>
          <p:cNvSpPr txBox="1">
            <a:spLocks noChangeArrowheads="1"/>
          </p:cNvSpPr>
          <p:nvPr/>
        </p:nvSpPr>
        <p:spPr bwMode="auto">
          <a:xfrm rot="-308604">
            <a:off x="1117299" y="4309411"/>
            <a:ext cx="7299325" cy="461665"/>
          </a:xfrm>
          <a:prstGeom prst="rect">
            <a:avLst/>
          </a:prstGeom>
          <a:solidFill>
            <a:srgbClr val="800080"/>
          </a:solidFill>
          <a:ln w="9525">
            <a:solidFill>
              <a:srgbClr val="000A0D"/>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t>ترجمة غير محتملة للمقطع العبري</a:t>
            </a:r>
            <a:endParaRPr lang="en-US" altLang="zh-CN" dirty="0">
              <a:solidFill>
                <a:srgbClr val="FFFFFF"/>
              </a:solidFill>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charset="0"/>
              </a:rPr>
              <a:t>نظرية الفجوة</a:t>
            </a:r>
            <a:endParaRPr lang="en-US" sz="3200" b="1" u="sng" dirty="0">
              <a:solidFill>
                <a:srgbClr val="FFFFFF"/>
              </a:solidFill>
              <a:effectLst/>
              <a:latin typeface="Arial"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34</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3643314"/>
            <a:ext cx="9074150" cy="1238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latin typeface="Arial" pitchFamily="34" charset="0"/>
                <a:cs typeface="Arial" pitchFamily="34" charset="0"/>
              </a:rPr>
              <a:t>و </a:t>
            </a:r>
            <a:r>
              <a:rPr lang="ar-JO" altLang="ja-JP" sz="2000" b="1" dirty="0">
                <a:solidFill>
                  <a:srgbClr val="FFFF00"/>
                </a:solidFill>
                <a:latin typeface="Arial" pitchFamily="34" charset="0"/>
                <a:cs typeface="Arial" pitchFamily="34" charset="0"/>
              </a:rPr>
              <a:t>كانت</a:t>
            </a:r>
            <a:r>
              <a:rPr lang="ar-JO" altLang="ja-JP" sz="2000" b="1" dirty="0">
                <a:latin typeface="Arial" pitchFamily="34" charset="0"/>
                <a:cs typeface="Arial" pitchFamily="34" charset="0"/>
              </a:rPr>
              <a:t> الأرض خربة و خالية و على وجه الغمر ظلمة و روح الله يرف على وجه المياه (1 : 2)</a:t>
            </a:r>
            <a:endParaRPr lang="en-US" sz="2000" b="1" dirty="0">
              <a:latin typeface="Arial" pitchFamily="34" charset="0"/>
              <a:cs typeface="Arial" pitchFamily="34"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67" name="Text Box 6"/>
          <p:cNvSpPr txBox="1">
            <a:spLocks noChangeArrowheads="1"/>
          </p:cNvSpPr>
          <p:nvPr/>
        </p:nvSpPr>
        <p:spPr bwMode="auto">
          <a:xfrm>
            <a:off x="228600" y="2651125"/>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sz="2000" b="1" dirty="0">
                <a:solidFill>
                  <a:srgbClr val="FFFF00"/>
                </a:solidFill>
                <a:cs typeface="Arial" charset="0"/>
              </a:rPr>
              <a:t>عندما بدأ الله بخلق </a:t>
            </a:r>
            <a:r>
              <a:rPr lang="ar-JO" sz="2000" b="1" dirty="0">
                <a:cs typeface="Arial" charset="0"/>
              </a:rPr>
              <a:t>السماوات و الأرض (1 : 1)</a:t>
            </a:r>
            <a:endParaRPr lang="en-US" sz="1600" b="1" dirty="0">
              <a:cs typeface="Arial" charset="0"/>
            </a:endParaRPr>
          </a:p>
        </p:txBody>
      </p:sp>
      <p:sp>
        <p:nvSpPr>
          <p:cNvPr id="174087" name="Text Box 7"/>
          <p:cNvSpPr txBox="1">
            <a:spLocks noChangeArrowheads="1"/>
          </p:cNvSpPr>
          <p:nvPr/>
        </p:nvSpPr>
        <p:spPr bwMode="auto">
          <a:xfrm>
            <a:off x="115888" y="2225675"/>
            <a:ext cx="902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1- بند نسبي (تابع أو مؤقت لـ 1: 2) أو عنوان</a:t>
            </a:r>
            <a:endParaRPr lang="en-US" altLang="zh-CN" b="1" u="sng" dirty="0">
              <a:cs typeface="Arial" charset="0"/>
            </a:endParaRPr>
          </a:p>
        </p:txBody>
      </p:sp>
      <p:sp>
        <p:nvSpPr>
          <p:cNvPr id="174088"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2- ثلاث عبارات ظرفية ذات معنى سلبي منفصل تصف حالة الأرض عندما تحدث الله.</a:t>
            </a:r>
            <a:endParaRPr lang="en-US" altLang="zh-CN" b="1" dirty="0">
              <a:cs typeface="Arial" charset="0"/>
            </a:endParaRPr>
          </a:p>
        </p:txBody>
      </p:sp>
      <p:sp>
        <p:nvSpPr>
          <p:cNvPr id="267270" name="Text Box 9"/>
          <p:cNvSpPr txBox="1">
            <a:spLocks noChangeArrowheads="1"/>
          </p:cNvSpPr>
          <p:nvPr/>
        </p:nvSpPr>
        <p:spPr bwMode="auto">
          <a:xfrm>
            <a:off x="228600" y="5072074"/>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cs typeface="Arial" charset="0"/>
              </a:rPr>
              <a:t>و قال الله ليكن نور فكان نور (1 : 3)</a:t>
            </a:r>
            <a:endParaRPr lang="en-US" sz="1600" b="1" dirty="0">
              <a:cs typeface="Arial" charset="0"/>
            </a:endParaRPr>
          </a:p>
        </p:txBody>
      </p:sp>
      <p:sp>
        <p:nvSpPr>
          <p:cNvPr id="174090" name="Text Box 10"/>
          <p:cNvSpPr txBox="1">
            <a:spLocks noChangeArrowheads="1"/>
          </p:cNvSpPr>
          <p:nvPr/>
        </p:nvSpPr>
        <p:spPr bwMode="auto">
          <a:xfrm>
            <a:off x="115888" y="4214818"/>
            <a:ext cx="90281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3- تُظهر جملة سردية مستقلة الطريقة التي أعاد الله بها خلق / إعادة تشكيل الأرض إلى حالتها الحالية (وليس الخلق من لا شيء) بعد الدينونة الإلهية.</a:t>
            </a:r>
            <a:endParaRPr lang="en-US" altLang="zh-CN" b="1" dirty="0">
              <a:cs typeface="Arial" charset="0"/>
            </a:endParaRPr>
          </a:p>
        </p:txBody>
      </p:sp>
      <p:sp>
        <p:nvSpPr>
          <p:cNvPr id="267272" name="Text Box 11"/>
          <p:cNvSpPr txBox="1">
            <a:spLocks noChangeArrowheads="1"/>
          </p:cNvSpPr>
          <p:nvPr/>
        </p:nvSpPr>
        <p:spPr bwMode="auto">
          <a:xfrm>
            <a:off x="5029200" y="6497638"/>
            <a:ext cx="27655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cs typeface="Arial" charset="0"/>
              </a:rPr>
              <a:t>ألن روس, الخليقة و البركة, 719-20</a:t>
            </a:r>
            <a:endParaRPr lang="en-US" altLang="zh-CN" sz="1600" b="1" dirty="0">
              <a:cs typeface="Arial" charset="0"/>
            </a:endParaRPr>
          </a:p>
        </p:txBody>
      </p:sp>
      <p:sp>
        <p:nvSpPr>
          <p:cNvPr id="267273" name="Text Box 12"/>
          <p:cNvSpPr txBox="1">
            <a:spLocks noChangeArrowheads="1"/>
          </p:cNvSpPr>
          <p:nvPr/>
        </p:nvSpPr>
        <p:spPr bwMode="auto">
          <a:xfrm>
            <a:off x="0" y="13716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ar-JO" altLang="zh-CN" dirty="0">
                <a:cs typeface="Arial" charset="0"/>
              </a:rPr>
              <a:t>راشي/نيب, سبايسر, آنجر, يونغ, فون راد, والتك, روس</a:t>
            </a:r>
            <a:endParaRPr lang="en-US" altLang="zh-CN" dirty="0">
              <a:cs typeface="Arial" charset="0"/>
            </a:endParaRPr>
          </a:p>
        </p:txBody>
      </p:sp>
      <p:sp>
        <p:nvSpPr>
          <p:cNvPr id="267274" name="Text Box 13"/>
          <p:cNvSpPr txBox="1">
            <a:spLocks noChangeArrowheads="1"/>
          </p:cNvSpPr>
          <p:nvPr/>
        </p:nvSpPr>
        <p:spPr bwMode="auto">
          <a:xfrm>
            <a:off x="7000892" y="1828800"/>
            <a:ext cx="2143108"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cs typeface="Arial" charset="0"/>
              </a:rPr>
              <a:t>سقوط الشيطان</a:t>
            </a:r>
            <a:endParaRPr lang="en-US" altLang="zh-CN" b="1" dirty="0">
              <a:cs typeface="Arial" charset="0"/>
            </a:endParaRPr>
          </a:p>
        </p:txBody>
      </p:sp>
      <p:sp>
        <p:nvSpPr>
          <p:cNvPr id="174094" name="Text Box 14"/>
          <p:cNvSpPr txBox="1">
            <a:spLocks noChangeArrowheads="1"/>
          </p:cNvSpPr>
          <p:nvPr/>
        </p:nvSpPr>
        <p:spPr bwMode="auto">
          <a:xfrm rot="-308604">
            <a:off x="458969" y="3101656"/>
            <a:ext cx="8349506"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dirty="0"/>
              <a:t>آثار: </a:t>
            </a:r>
          </a:p>
          <a:p>
            <a:pPr algn="r"/>
            <a:r>
              <a:rPr lang="ar-JO" dirty="0"/>
              <a:t>أ. بالنسبة للخليقة الأولية أو الخلق الأصلي على المرء أن يبحث في مكان آخر في الكتاب المقدس</a:t>
            </a:r>
          </a:p>
          <a:p>
            <a:pPr algn="r"/>
            <a:r>
              <a:rPr lang="ar-JO" dirty="0"/>
              <a:t>ب. هذا الرأي ليس بحكمة يعلم التطور أو يسمح به ... إنه يدرك ببساطة أن البدايات مع الله ليست بالضرورة بدايات مطلقة (روس ، 723)</a:t>
            </a:r>
            <a:endParaRPr lang="en-US" altLang="zh-CN" dirty="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dirty="0">
                <a:effectLst>
                  <a:outerShdw blurRad="38100" dist="38100" dir="2700000" algn="tl">
                    <a:srgbClr val="000000"/>
                  </a:outerShdw>
                </a:effectLst>
              </a:rPr>
              <a:t>كيف يرتبط 1 : 1 مع 1 : 2 - 3</a:t>
            </a:r>
            <a:endParaRPr lang="en-US" sz="4800" dirty="0">
              <a:solidFill>
                <a:schemeClr val="tx2"/>
              </a:solidFill>
              <a:effectLst>
                <a:outerShdw blurRad="38100" dist="38100" dir="2700000" algn="tl">
                  <a:srgbClr val="000000"/>
                </a:outerShdw>
              </a:effectLst>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ar-JO" b="1" dirty="0">
                <a:latin typeface="Arial"/>
                <a:ea typeface="ＭＳ Ｐゴシック" pitchFamily="-112" charset="-128"/>
                <a:cs typeface="Arial"/>
              </a:rPr>
              <a:t>34</a:t>
            </a:r>
            <a:endParaRPr lang="en-US" b="1" dirty="0">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(5 اختلافات)</a:t>
            </a:r>
            <a:endParaRPr lang="en-US" sz="3200" b="1" u="sng" dirty="0">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a:t>
            </a:r>
            <a:r>
              <a:rPr kumimoji="0" lang="ar-JO" altLang="zh-CN" sz="36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الذي</a:t>
            </a: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228600" y="2895600"/>
            <a:ext cx="8686800" cy="107721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3200" b="1" i="1" dirty="0">
                <a:solidFill>
                  <a:srgbClr val="FFFFFF"/>
                </a:solidFill>
                <a:effectLst>
                  <a:outerShdw blurRad="38100" dist="38100" dir="2700000" algn="tl">
                    <a:srgbClr val="010199"/>
                  </a:outerShdw>
                </a:effectLst>
              </a:rPr>
              <a:t>بكلمة الرب صنعت السماوات و بنسمة فيه كل جنودها </a:t>
            </a:r>
          </a:p>
          <a:p>
            <a:pPr algn="r">
              <a:defRPr/>
            </a:pPr>
            <a:r>
              <a:rPr lang="ar-JO" sz="3200" b="1" i="1" dirty="0">
                <a:solidFill>
                  <a:srgbClr val="FFFFFF"/>
                </a:solidFill>
                <a:effectLst>
                  <a:outerShdw blurRad="38100" dist="38100" dir="2700000" algn="tl">
                    <a:srgbClr val="010199"/>
                  </a:outerShdw>
                </a:effectLst>
              </a:rPr>
              <a:t>(مز 33 : 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5286387"/>
            <a:ext cx="7940675" cy="1446550"/>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i="1" dirty="0"/>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endParaRPr>
          </a:p>
          <a:p>
            <a:pPr algn="r">
              <a:defRPr/>
            </a:pPr>
            <a:r>
              <a:rPr lang="ar-JO" b="1" dirty="0">
                <a:solidFill>
                  <a:srgbClr val="FFFFFF"/>
                </a:solidFill>
                <a:effectLst>
                  <a:outerShdw blurRad="38100" dist="38100" dir="2700000" algn="tl">
                    <a:srgbClr val="010199"/>
                  </a:outerShdw>
                </a:effectLst>
              </a:rPr>
              <a:t>جون وايت كومب, الأرض الحديثة,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مساء و صباح</a:t>
            </a:r>
            <a:endParaRPr lang="en-US" sz="4000" b="1" i="1" dirty="0">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ar-JO" b="1" i="1" dirty="0">
                <a:solidFill>
                  <a:schemeClr val="bg1"/>
                </a:solidFill>
                <a:effectLst>
                  <a:glow rad="228600">
                    <a:schemeClr val="tx1"/>
                  </a:glow>
                </a:effectLst>
                <a:latin typeface="Arial" charset="0"/>
              </a:rPr>
              <a:t>دفاع حديث</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عن</a:t>
            </a:r>
            <a:br>
              <a:rPr lang="ar-JO" b="1" i="1" dirty="0">
                <a:solidFill>
                  <a:schemeClr val="bg1"/>
                </a:solidFill>
                <a:effectLst>
                  <a:glow rad="228600">
                    <a:schemeClr val="tx1"/>
                  </a:glow>
                </a:effectLst>
                <a:latin typeface="Arial" charset="0"/>
              </a:rPr>
            </a:br>
            <a:r>
              <a:rPr lang="ar-JO" b="1" i="1" dirty="0">
                <a:solidFill>
                  <a:schemeClr val="bg1"/>
                </a:solidFill>
                <a:effectLst>
                  <a:glow rad="228600">
                    <a:schemeClr val="tx1"/>
                  </a:glow>
                </a:effectLst>
                <a:latin typeface="Arial" charset="0"/>
              </a:rPr>
              <a:t>التطور الإيماني</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ar-JO" b="1" dirty="0">
                <a:solidFill>
                  <a:schemeClr val="bg1"/>
                </a:solidFill>
                <a:effectLst>
                  <a:glow rad="228600">
                    <a:schemeClr val="tx1"/>
                  </a:glow>
                </a:effectLst>
                <a:latin typeface="Arial" charset="0"/>
              </a:rPr>
              <a:t>نيويورك :</a:t>
            </a:r>
            <a:br>
              <a:rPr lang="en-US" b="1" dirty="0">
                <a:solidFill>
                  <a:schemeClr val="bg1"/>
                </a:solidFill>
                <a:effectLst>
                  <a:glow rad="228600">
                    <a:schemeClr val="tx1"/>
                  </a:glow>
                </a:effectLst>
                <a:latin typeface="Arial" charset="0"/>
              </a:rPr>
            </a:br>
            <a:r>
              <a:rPr lang="ar-JO" b="1" dirty="0">
                <a:solidFill>
                  <a:schemeClr val="bg1"/>
                </a:solidFill>
                <a:effectLst>
                  <a:glow rad="228600">
                    <a:schemeClr val="tx1"/>
                  </a:glow>
                </a:effectLst>
                <a:latin typeface="Arial" charset="0"/>
              </a:rPr>
              <a:t>المطبعة الحرة, 2006</a:t>
            </a:r>
            <a:endParaRPr lang="en-US" b="1" dirty="0">
              <a:solidFill>
                <a:schemeClr val="bg1"/>
              </a:solidFill>
              <a:effectLst>
                <a:glow rad="228600">
                  <a:schemeClr val="tx1"/>
                </a:glow>
              </a:effectLst>
              <a:latin typeface="Arial" charset="0"/>
            </a:endParaRP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a typeface="ＭＳ Ｐゴシック" pitchFamily="-112" charset="-128"/>
              </a:rPr>
              <a:t>دا 8 : 26 فقط (إلى جانب تك 1) يحتوي على المساء و الصباح بنظرة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000" b="1" dirty="0">
                <a:solidFill>
                  <a:srgbClr val="FFFFFF"/>
                </a:solidFill>
                <a:cs typeface="Arial" charset="0"/>
              </a:rPr>
              <a:t>فرؤيا </a:t>
            </a:r>
            <a:r>
              <a:rPr lang="ar-JO" altLang="ja-JP" sz="4000" b="1" dirty="0">
                <a:solidFill>
                  <a:srgbClr val="FFC000"/>
                </a:solidFill>
                <a:cs typeface="Arial" charset="0"/>
              </a:rPr>
              <a:t>المساء و الصباح </a:t>
            </a:r>
            <a:r>
              <a:rPr lang="ar-JO" altLang="ja-JP"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الصفة العددية (ثانياً ... )</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sz="3600" b="1" i="1" dirty="0">
                <a:solidFill>
                  <a:srgbClr val="FFFFFF"/>
                </a:solidFill>
                <a:effectLst>
                  <a:outerShdw blurRad="38100" dist="38100" dir="2700000" algn="tl">
                    <a:srgbClr val="010199"/>
                  </a:outerShdw>
                </a:effectLst>
              </a:rPr>
              <a:t>في اللغة العبرية عندما يتبع كلمة يوم صفة عددية تكون كلمة يوم دائماً حرفية</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400" dirty="0">
                <a:solidFill>
                  <a:srgbClr val="FFFFFF"/>
                </a:solidFill>
                <a:latin typeface="Arial"/>
                <a:cs typeface="Arial"/>
              </a:rPr>
              <a:t>و الذي قرب قربانه في </a:t>
            </a:r>
            <a:r>
              <a:rPr lang="ar-JO" altLang="ja-JP" sz="4400" dirty="0">
                <a:solidFill>
                  <a:srgbClr val="FFFF00"/>
                </a:solidFill>
                <a:latin typeface="Arial"/>
                <a:cs typeface="Arial"/>
              </a:rPr>
              <a:t>اليوم الأول </a:t>
            </a:r>
            <a:r>
              <a:rPr lang="ar-JO" altLang="ja-JP" sz="4400" dirty="0">
                <a:solidFill>
                  <a:srgbClr val="FFFFFF"/>
                </a:solidFill>
                <a:latin typeface="Arial"/>
                <a:cs typeface="Arial"/>
              </a:rPr>
              <a:t>نحشون</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p:txBody>
      </p:sp>
    </p:spTree>
    <p:extLst>
      <p:ext uri="{BB962C8B-B14F-4D97-AF65-F5344CB8AC3E}">
        <p14:creationId xmlns:p14="http://schemas.microsoft.com/office/powerpoint/2010/main" val="539604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حصلنا على أسبوع من 7 ايام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charset="0"/>
              </a:rPr>
              <a:t>أربع طرق لتسمية    أجزاء اليوم</a:t>
            </a:r>
            <a:endParaRPr lang="en-US" altLang="zh-CN" sz="32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000000"/>
                </a:solidFill>
                <a:effectLst/>
                <a:uLnTx/>
                <a:uFillTx/>
                <a:latin typeface="Arial" charset="0"/>
                <a:ea typeface="ＭＳ Ｐゴシック" charset="0"/>
              </a:rPr>
              <a:t>الشروق</a:t>
            </a:r>
            <a:endPar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000000"/>
                </a:solidFill>
                <a:effectLst/>
                <a:uLnTx/>
                <a:uFillTx/>
                <a:latin typeface="Arial" charset="0"/>
                <a:ea typeface="ＭＳ Ｐゴシック" charset="0"/>
              </a:rPr>
              <a:t>الظهر</a:t>
            </a:r>
            <a:endPar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3200" b="1" kern="0" dirty="0">
                <a:solidFill>
                  <a:srgbClr val="000000"/>
                </a:solidFill>
                <a:latin typeface="Arial" charset="0"/>
              </a:rPr>
              <a:t>النهار</a:t>
            </a:r>
            <a:endPar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0" cap="none" spc="0" normalizeH="0" baseline="0" noProof="0" dirty="0">
                <a:ln>
                  <a:noFill/>
                </a:ln>
                <a:solidFill>
                  <a:srgbClr val="FFFFFF"/>
                </a:solidFill>
                <a:effectLst/>
                <a:uLnTx/>
                <a:uFillTx/>
                <a:latin typeface="Arial" charset="0"/>
                <a:ea typeface="ＭＳ Ｐゴシック" charset="0"/>
              </a:rPr>
              <a:t>نصف الليل</a:t>
            </a:r>
            <a:endPar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0" cap="none" spc="0" normalizeH="0" baseline="0" noProof="0" dirty="0">
                <a:ln>
                  <a:noFill/>
                </a:ln>
                <a:solidFill>
                  <a:srgbClr val="FFFFFF"/>
                </a:solidFill>
                <a:effectLst/>
                <a:uLnTx/>
                <a:uFillTx/>
                <a:latin typeface="Arial" charset="0"/>
                <a:ea typeface="ＭＳ Ｐゴシック" charset="0"/>
              </a:rPr>
              <a:t>الغروب</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0" cap="none" spc="0" normalizeH="0" baseline="0" noProof="0" dirty="0">
                <a:ln>
                  <a:noFill/>
                </a:ln>
                <a:solidFill>
                  <a:srgbClr val="FFFFFF"/>
                </a:solidFill>
                <a:effectLst/>
                <a:uLnTx/>
                <a:uFillTx/>
                <a:latin typeface="Arial" charset="0"/>
                <a:ea typeface="ＭＳ Ｐゴシック" charset="0"/>
              </a:rPr>
              <a:t>الليل</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000000"/>
                </a:solidFill>
                <a:effectLst/>
                <a:uLnTx/>
                <a:uFillTx/>
                <a:latin typeface="Arial" charset="0"/>
                <a:ea typeface="ＭＳ Ｐゴシック" charset="0"/>
              </a:rPr>
              <a:t>24 ساعة</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ص / م</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روماني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charset="0"/>
              </a:rPr>
              <a:t>يهودي</a:t>
            </a:r>
            <a:endPar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0508103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المساء و الصباح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(واحداً...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العمل و الراحة</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الشمس و القمر في اليوم الرابع</a:t>
            </a:r>
            <a:endParaRPr lang="en-US" sz="4000" b="1" i="1" dirty="0">
              <a:solidFill>
                <a:srgbClr val="FFFFFF"/>
              </a:solidFill>
              <a:effectLst>
                <a:outerShdw blurRad="38100" dist="38100" dir="2700000" algn="tl">
                  <a:srgbClr val="010199"/>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cstate="print">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457200" eaLnBrk="1" hangingPunct="1">
              <a:spcBef>
                <a:spcPct val="20000"/>
              </a:spcBef>
              <a:buSzPct val="95000"/>
              <a:buFont typeface="Monotype Sorts" charset="0"/>
              <a:buNone/>
            </a:pPr>
            <a:r>
              <a:rPr lang="ar-JO" altLang="zh-CN" sz="6000" b="1" dirty="0">
                <a:solidFill>
                  <a:schemeClr val="bg1"/>
                </a:solidFill>
                <a:latin typeface="Trebuchet MS" charset="0"/>
                <a:ea typeface="ヒラギノ角ゴ Pro W3" charset="0"/>
                <a:cs typeface="+mj-cs"/>
              </a:rPr>
              <a:t>لأن أموره غير المنظورة ترى منذ خلق العالم مدركة بالمصنوعات قدرته السرمدية و لاهوته حتى إنهم بلا عذر </a:t>
            </a:r>
            <a:endParaRPr lang="en-US" altLang="zh-CN" sz="6000" b="1" dirty="0">
              <a:solidFill>
                <a:schemeClr val="bg1"/>
              </a:solidFill>
              <a:latin typeface="Trebuchet MS" charset="0"/>
              <a:ea typeface="ヒラギノ角ゴ Pro W3" charset="0"/>
              <a:cs typeface="+mj-cs"/>
            </a:endParaRPr>
          </a:p>
        </p:txBody>
      </p:sp>
      <p:sp>
        <p:nvSpPr>
          <p:cNvPr id="88078" name="Rectangle 14"/>
          <p:cNvSpPr>
            <a:spLocks noChangeArrowheads="1"/>
          </p:cNvSpPr>
          <p:nvPr/>
        </p:nvSpPr>
        <p:spPr bwMode="auto">
          <a:xfrm>
            <a:off x="0" y="2033588"/>
            <a:ext cx="918051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endParaRPr lang="en-US" altLang="zh-CN" sz="4000" b="1" dirty="0">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ar-JO" dirty="0">
                <a:solidFill>
                  <a:srgbClr val="FFFFFF"/>
                </a:solidFill>
                <a:ea typeface="+mj-ea"/>
                <a:cs typeface="+mj-cs"/>
              </a:rPr>
              <a:t>رومية 1 : 20</a:t>
            </a:r>
            <a:endParaRPr lang="en-US" dirty="0">
              <a:solidFill>
                <a:srgbClr val="FFFFFF"/>
              </a:solidFill>
              <a:ea typeface="+mj-ea"/>
              <a:cs typeface="+mj-cs"/>
            </a:endParaRPr>
          </a:p>
        </p:txBody>
      </p:sp>
      <p:sp>
        <p:nvSpPr>
          <p:cNvPr id="88069" name="Text Box 5"/>
          <p:cNvSpPr txBox="1">
            <a:spLocks noChangeArrowheads="1"/>
          </p:cNvSpPr>
          <p:nvPr/>
        </p:nvSpPr>
        <p:spPr bwMode="auto">
          <a:xfrm>
            <a:off x="106933" y="625475"/>
            <a:ext cx="3240931"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منذ بداية          الخليقة</a:t>
            </a:r>
          </a:p>
        </p:txBody>
      </p:sp>
      <p:sp>
        <p:nvSpPr>
          <p:cNvPr id="88070" name="Text Box 6"/>
          <p:cNvSpPr txBox="1">
            <a:spLocks noChangeArrowheads="1"/>
          </p:cNvSpPr>
          <p:nvPr/>
        </p:nvSpPr>
        <p:spPr bwMode="auto">
          <a:xfrm>
            <a:off x="3551238" y="620713"/>
            <a:ext cx="2378084" cy="1200329"/>
          </a:xfrm>
          <a:prstGeom prst="rect">
            <a:avLst/>
          </a:prstGeom>
          <a:noFill/>
          <a:ln w="9525">
            <a:noFill/>
            <a:miter lim="800000"/>
            <a:headEnd/>
            <a:tailEnd/>
          </a:ln>
          <a:effectLst/>
        </p:spPr>
        <p:txBody>
          <a:bodyPr wrap="square">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رأى الناس     الله</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5715005" y="1357299"/>
            <a:ext cx="3714775" cy="2571768"/>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24 ساعة حرفية</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ar-JO" altLang="zh-CN" sz="3200" b="1" dirty="0">
                <a:solidFill>
                  <a:srgbClr val="000000"/>
                </a:solidFill>
                <a:latin typeface="Calibri"/>
                <a:ea typeface="宋体"/>
                <a:cs typeface="+mn-cs"/>
              </a:rPr>
              <a:t>التطور الإيماني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الداروينية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mn-cs"/>
              </a:rPr>
              <a:t>مؤيدي الخلق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t>(الرأي الذي يقبله كبار العلماء والمعلمين)</a:t>
            </a:r>
            <a:endParaRPr lang="en-US" b="1" dirty="0">
              <a:solidFill>
                <a:srgbClr val="000000"/>
              </a:solidFill>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ar-JO" b="1" i="1" dirty="0">
                <a:solidFill>
                  <a:schemeClr val="bg1"/>
                </a:solidFill>
                <a:latin typeface="Arial" charset="0"/>
              </a:rPr>
              <a:t>ملاحظات            عامة</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r" eaLnBrk="1" hangingPunct="1"/>
            <a:r>
              <a:rPr lang="ar-JO" b="1" dirty="0">
                <a:solidFill>
                  <a:schemeClr val="bg1"/>
                </a:solidFill>
                <a:latin typeface="Arial" charset="0"/>
              </a:rPr>
              <a:t>* لغة بسيطة</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منهج استقرائي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موقف دفاعي</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مدين إلى سي.إس.لويس</a:t>
            </a:r>
            <a:endParaRPr lang="en-US" b="1" dirty="0">
              <a:solidFill>
                <a:schemeClr val="bg1"/>
              </a:solidFill>
              <a:latin typeface="Arial" charset="0"/>
            </a:endParaRPr>
          </a:p>
          <a:p>
            <a:pPr marL="179388" indent="-179388" algn="r" eaLnBrk="1" hangingPunct="1"/>
            <a:r>
              <a:rPr lang="ar-JO" b="1" dirty="0">
                <a:solidFill>
                  <a:schemeClr val="bg1"/>
                </a:solidFill>
                <a:latin typeface="Arial" charset="0"/>
              </a:rPr>
              <a:t>* تفاعل قليل مع النص الكتابي </a:t>
            </a:r>
            <a:endParaRPr lang="en-US" b="1" dirty="0">
              <a:solidFill>
                <a:schemeClr val="bg1"/>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ar-JO" sz="6000" b="1" i="1" dirty="0">
                <a:solidFill>
                  <a:schemeClr val="bg1"/>
                </a:solidFill>
                <a:latin typeface="Arial" charset="0"/>
              </a:rPr>
              <a:t>مشاكل          التطور         الإيماني</a:t>
            </a:r>
            <a:endParaRPr lang="en-US" dirty="0">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ar-JO" b="1" dirty="0">
                <a:solidFill>
                  <a:schemeClr val="bg1"/>
                </a:solidFill>
                <a:latin typeface="Arial" charset="0"/>
              </a:rPr>
              <a:t>علمياً و لاهوتياً</a:t>
            </a:r>
            <a:endParaRPr lang="en-US" b="1" dirty="0">
              <a:solidFill>
                <a:schemeClr val="bg1"/>
              </a:solidFill>
              <a:latin typeface="Arial" charset="0"/>
            </a:endParaRPr>
          </a:p>
        </p:txBody>
      </p:sp>
      <p:sp>
        <p:nvSpPr>
          <p:cNvPr id="296964"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01600">
                    <a:schemeClr val="tx1">
                      <a:alpha val="75000"/>
                    </a:schemeClr>
                  </a:glow>
                </a:effectLst>
                <a:ea typeface="+mj-ea"/>
              </a:rPr>
              <a:t>مؤيدي نظرية خلق الأرض الحديثة</a:t>
            </a:r>
            <a:br>
              <a:rPr lang="ar-JO" b="1" dirty="0">
                <a:solidFill>
                  <a:schemeClr val="bg1"/>
                </a:solidFill>
                <a:effectLst>
                  <a:glow rad="101600">
                    <a:schemeClr val="tx1">
                      <a:alpha val="75000"/>
                    </a:schemeClr>
                  </a:glow>
                </a:effectLst>
                <a:ea typeface="+mj-ea"/>
              </a:rPr>
            </a:br>
            <a:r>
              <a:rPr lang="ar-JO" b="1" dirty="0">
                <a:solidFill>
                  <a:schemeClr val="bg1"/>
                </a:solidFill>
                <a:effectLst>
                  <a:glow rad="101600">
                    <a:schemeClr val="tx1">
                      <a:alpha val="75000"/>
                    </a:schemeClr>
                  </a:glow>
                </a:effectLst>
                <a:ea typeface="+mj-ea"/>
              </a:rPr>
              <a:t>الذين ينتقدون التطور</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a:t>
            </a:r>
            <a:r>
              <a:rPr lang="ar-JO" b="1" dirty="0">
                <a:solidFill>
                  <a:schemeClr val="bg1"/>
                </a:solidFill>
                <a:effectLst>
                  <a:glow rad="101600">
                    <a:schemeClr val="tx1">
                      <a:alpha val="75000"/>
                    </a:schemeClr>
                  </a:glow>
                </a:effectLst>
                <a:ea typeface="+mj-ea"/>
              </a:rPr>
              <a:t>كل من الملحدين و التوحيديين</a:t>
            </a:r>
            <a:r>
              <a:rPr lang="en-US" b="1"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r" eaLnBrk="1" hangingPunct="1">
              <a:defRPr/>
            </a:pPr>
            <a:r>
              <a:rPr lang="ar-JO" sz="3600" b="1" dirty="0">
                <a:solidFill>
                  <a:schemeClr val="bg1"/>
                </a:solidFill>
                <a:effectLst>
                  <a:glow rad="101600">
                    <a:schemeClr val="tx1">
                      <a:alpha val="75000"/>
                    </a:schemeClr>
                  </a:glow>
                </a:effectLst>
              </a:rPr>
              <a:t>1. معهد أبحاث الخلق – سانتي (قرب سان دييغو), الولايات المتحدة الأمريكية </a:t>
            </a:r>
          </a:p>
          <a:p>
            <a:pPr marL="609600" indent="-609600" algn="r" eaLnBrk="1" hangingPunct="1">
              <a:defRPr/>
            </a:pPr>
            <a:r>
              <a:rPr lang="en-US" sz="3600" b="1" dirty="0">
                <a:solidFill>
                  <a:schemeClr val="bg1"/>
                </a:solidFill>
                <a:effectLst>
                  <a:glow rad="101600">
                    <a:schemeClr val="tx1">
                      <a:alpha val="75000"/>
                    </a:schemeClr>
                  </a:glow>
                </a:effectLst>
              </a:rPr>
              <a:t>(icr.org)</a:t>
            </a:r>
          </a:p>
          <a:p>
            <a:pPr marL="609600" indent="-609600" algn="r" eaLnBrk="1" hangingPunct="1">
              <a:defRPr/>
            </a:pPr>
            <a:r>
              <a:rPr lang="ar-JO" sz="3600" b="1" dirty="0">
                <a:solidFill>
                  <a:schemeClr val="bg1"/>
                </a:solidFill>
                <a:effectLst>
                  <a:glow rad="101600">
                    <a:schemeClr val="tx1">
                      <a:alpha val="75000"/>
                    </a:schemeClr>
                  </a:glow>
                </a:effectLst>
              </a:rPr>
              <a:t>2. الإجابات في سفر التكوين, كنتاكي, أمريكا</a:t>
            </a:r>
            <a:r>
              <a:rPr lang="en-US" sz="3600" b="1" dirty="0">
                <a:solidFill>
                  <a:schemeClr val="bg1"/>
                </a:solidFill>
                <a:effectLst>
                  <a:glow rad="101600">
                    <a:schemeClr val="tx1">
                      <a:alpha val="75000"/>
                    </a:schemeClr>
                  </a:glow>
                </a:effectLst>
              </a:rPr>
              <a:t> (answersingenesis.org)</a:t>
            </a:r>
          </a:p>
        </p:txBody>
      </p:sp>
      <p:pic>
        <p:nvPicPr>
          <p:cNvPr id="299012"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4" name="Rectangle 20"/>
            <p:cNvSpPr>
              <a:spLocks/>
            </p:cNvSpPr>
            <p:nvPr/>
          </p:nvSpPr>
          <p:spPr bwMode="auto">
            <a:xfrm>
              <a:off x="1420212" y="3700367"/>
              <a:ext cx="1930017"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ar-JO" dirty="0">
                  <a:solidFill>
                    <a:srgbClr val="FFFFFF"/>
                  </a:solidFill>
                  <a:cs typeface="Arial" charset="0"/>
                  <a:sym typeface="Arial" charset="0"/>
                </a:rPr>
                <a:t>المياه تغطي الأرض</a:t>
              </a:r>
              <a:endParaRPr lang="en-US" dirty="0">
                <a:solidFill>
                  <a:srgbClr val="FFFFFF"/>
                </a:solidFill>
                <a:cs typeface="Arial"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1-2</a:t>
              </a:r>
              <a:endParaRPr lang="en-US" sz="3200" b="1" dirty="0">
                <a:solidFill>
                  <a:srgbClr val="FFFFFF"/>
                </a:solidFill>
                <a:effectLst>
                  <a:glow rad="101600">
                    <a:schemeClr val="bg1"/>
                  </a:glow>
                </a:effectLst>
                <a:cs typeface="Arial"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اليابسة و النباتات</a:t>
              </a:r>
              <a:endParaRPr lang="en-US" dirty="0">
                <a:solidFill>
                  <a:srgbClr val="FFFFFF"/>
                </a:solidFill>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3</a:t>
              </a:r>
              <a:endParaRPr lang="en-US" sz="3200" b="1" dirty="0">
                <a:solidFill>
                  <a:srgbClr val="FFFFFF"/>
                </a:solidFill>
                <a:effectLst>
                  <a:glow rad="101600">
                    <a:schemeClr val="bg1"/>
                  </a:glow>
                </a:effectLst>
                <a:cs typeface="Arial"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الشمس و القمر و النجوم</a:t>
              </a:r>
              <a:endParaRPr lang="en-US" dirty="0">
                <a:solidFill>
                  <a:srgbClr val="FFFFFF"/>
                </a:solidFill>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cs typeface="Arial" charset="0"/>
                  <a:sym typeface="Arial" charset="0"/>
                </a:rPr>
                <a:t>اليوم 4</a:t>
              </a:r>
              <a:endParaRPr lang="en-US" sz="3200" b="1" dirty="0">
                <a:solidFill>
                  <a:srgbClr val="FFFFFF"/>
                </a:solidFill>
                <a:effectLst>
                  <a:glow rad="101600">
                    <a:schemeClr val="bg1"/>
                  </a:glow>
                </a:effectLst>
                <a:cs typeface="Arial"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الإنفجار العظيم</a:t>
              </a:r>
              <a:endParaRPr lang="en-US" dirty="0">
                <a:solidFill>
                  <a:srgbClr val="FFFFFF"/>
                </a:solidFill>
                <a:cs typeface="Arial"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النجوم</a:t>
              </a:r>
              <a:endParaRPr lang="en-US" dirty="0">
                <a:solidFill>
                  <a:srgbClr val="FFFFFF"/>
                </a:solidFill>
                <a:cs typeface="Arial"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10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r>
                <a:rPr lang="ar-JO" dirty="0">
                  <a:solidFill>
                    <a:srgbClr val="FFFFFF"/>
                  </a:solidFill>
                  <a:cs typeface="Arial" charset="0"/>
                  <a:sym typeface="Arial" charset="0"/>
                </a:rPr>
                <a:t>الشمس</a:t>
              </a:r>
              <a:endParaRPr lang="en-US" dirty="0">
                <a:solidFill>
                  <a:srgbClr val="FFFFFF"/>
                </a:solidFill>
                <a:cs typeface="Arial"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الأرض المنصهرة</a:t>
              </a:r>
              <a:endParaRPr lang="en-US" dirty="0">
                <a:solidFill>
                  <a:srgbClr val="FFFFFF"/>
                </a:solidFill>
                <a:cs typeface="Arial"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5ر4 مليار سنة</a:t>
              </a:r>
              <a:endParaRPr lang="en-US" sz="2000" b="1" dirty="0">
                <a:solidFill>
                  <a:srgbClr val="FFFFFF"/>
                </a:solidFill>
                <a:effectLst>
                  <a:glow rad="101600">
                    <a:schemeClr val="bg1"/>
                  </a:glow>
                </a:effectLst>
                <a:cs typeface="Arial"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dirty="0">
                  <a:solidFill>
                    <a:srgbClr val="FFFFFF"/>
                  </a:solidFill>
                  <a:cs typeface="Arial" charset="0"/>
                  <a:sym typeface="Arial" charset="0"/>
                </a:rPr>
                <a:t>المحيطات الأولى</a:t>
              </a:r>
              <a:endParaRPr lang="en-US" dirty="0">
                <a:solidFill>
                  <a:srgbClr val="FFFFFF"/>
                </a:solidFill>
                <a:cs typeface="Arial"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cs typeface="Arial" charset="0"/>
                  <a:sym typeface="Arial" charset="0"/>
                </a:rPr>
                <a:t>قبل 8ر3 مليار سنة</a:t>
              </a:r>
              <a:endParaRPr lang="en-US" sz="2000" b="1" dirty="0">
                <a:solidFill>
                  <a:srgbClr val="FFFFFF"/>
                </a:solidFill>
                <a:effectLst>
                  <a:glow rad="101600">
                    <a:schemeClr val="bg1"/>
                  </a:glow>
                </a:effectLst>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ar-JO" sz="1600" dirty="0">
                <a:solidFill>
                  <a:schemeClr val="bg1"/>
                </a:solidFill>
              </a:rPr>
              <a:t>مقارنة ترتيب الإنفجار العظيم و الكتاب المقدس</a:t>
            </a:r>
            <a:endParaRPr lang="en-US" sz="1600" dirty="0">
              <a:solidFill>
                <a:schemeClr val="bg1"/>
              </a:solidFill>
            </a:endParaRP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dirty="0"/>
                        <a:t>اليوم</a:t>
                      </a:r>
                      <a:endParaRPr lang="en-AU" dirty="0"/>
                    </a:p>
                  </a:txBody>
                  <a:tcPr marL="68580" marR="68580" anchor="ctr">
                    <a:solidFill>
                      <a:srgbClr val="000090"/>
                    </a:solidFill>
                  </a:tcPr>
                </a:tc>
                <a:tc>
                  <a:txBody>
                    <a:bodyPr/>
                    <a:lstStyle/>
                    <a:p>
                      <a:pPr algn="ctr"/>
                      <a:r>
                        <a:rPr lang="ar-JO" dirty="0"/>
                        <a:t>الخلق</a:t>
                      </a:r>
                      <a:r>
                        <a:rPr lang="ar-JO" baseline="0" dirty="0"/>
                        <a:t> الكتابي</a:t>
                      </a:r>
                      <a:endParaRPr lang="en-AU" dirty="0"/>
                    </a:p>
                  </a:txBody>
                  <a:tcPr marL="68580" marR="68580" anchor="ctr">
                    <a:solidFill>
                      <a:srgbClr val="000090"/>
                    </a:solidFill>
                  </a:tcPr>
                </a:tc>
                <a:tc>
                  <a:txBody>
                    <a:bodyPr/>
                    <a:lstStyle/>
                    <a:p>
                      <a:pPr algn="ctr"/>
                      <a:r>
                        <a:rPr lang="ar-JO" dirty="0"/>
                        <a:t>نقاط الصراع</a:t>
                      </a:r>
                      <a:endParaRPr lang="en-AU" dirty="0"/>
                    </a:p>
                  </a:txBody>
                  <a:tcPr marL="68580" marR="68580" anchor="ctr">
                    <a:solidFill>
                      <a:srgbClr val="000090"/>
                    </a:solidFill>
                  </a:tcPr>
                </a:tc>
                <a:tc>
                  <a:txBody>
                    <a:bodyPr/>
                    <a:lstStyle/>
                    <a:p>
                      <a:pPr algn="ctr"/>
                      <a:r>
                        <a:rPr lang="ar-JO" dirty="0"/>
                        <a:t>تطور</a:t>
                      </a:r>
                      <a:r>
                        <a:rPr lang="ar-JO" baseline="0" dirty="0"/>
                        <a:t> الإنفجار العظيم</a:t>
                      </a:r>
                      <a:endParaRPr lang="en-AU" dirty="0"/>
                    </a:p>
                  </a:txBody>
                  <a:tcPr marL="68580" marR="68580" anchor="ctr">
                    <a:solidFill>
                      <a:srgbClr val="000090"/>
                    </a:solidFill>
                  </a:tcPr>
                </a:tc>
                <a:tc>
                  <a:txBody>
                    <a:bodyPr/>
                    <a:lstStyle/>
                    <a:p>
                      <a:pPr algn="ctr"/>
                      <a:r>
                        <a:rPr lang="ar-JO" dirty="0"/>
                        <a:t>التسلسل</a:t>
                      </a:r>
                      <a:endParaRPr lang="en-AU" dirty="0"/>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dirty="0"/>
                        <a:t>1</a:t>
                      </a:r>
                      <a:endParaRPr lang="en-AU" dirty="0"/>
                    </a:p>
                  </a:txBody>
                  <a:tcPr marL="68580" marR="68580"/>
                </a:tc>
                <a:tc>
                  <a:txBody>
                    <a:bodyPr/>
                    <a:lstStyle/>
                    <a:p>
                      <a:pPr algn="ctr"/>
                      <a:r>
                        <a:rPr lang="ar-JO" dirty="0"/>
                        <a:t>الأرض</a:t>
                      </a:r>
                      <a:endParaRPr lang="en-AU" dirty="0"/>
                    </a:p>
                  </a:txBody>
                  <a:tcPr marL="68580" marR="68580"/>
                </a:tc>
                <a:tc>
                  <a:txBody>
                    <a:bodyPr/>
                    <a:lstStyle/>
                    <a:p>
                      <a:pPr algn="ctr"/>
                      <a:endParaRPr lang="en-AU"/>
                    </a:p>
                  </a:txBody>
                  <a:tcPr marL="68580" marR="68580"/>
                </a:tc>
                <a:tc>
                  <a:txBody>
                    <a:bodyPr/>
                    <a:lstStyle/>
                    <a:p>
                      <a:pPr algn="ctr"/>
                      <a:r>
                        <a:rPr lang="ar-JO" dirty="0"/>
                        <a:t>النور</a:t>
                      </a:r>
                      <a:endParaRPr lang="en-AU" dirty="0"/>
                    </a:p>
                  </a:txBody>
                  <a:tcPr marL="68580" marR="68580"/>
                </a:tc>
                <a:tc>
                  <a:txBody>
                    <a:bodyPr/>
                    <a:lstStyle/>
                    <a:p>
                      <a:pPr algn="ctr"/>
                      <a:r>
                        <a:rPr lang="ar-JO" dirty="0"/>
                        <a:t>1</a:t>
                      </a:r>
                      <a:endParaRPr lang="en-AU" dirty="0"/>
                    </a:p>
                  </a:txBody>
                  <a:tcPr marL="68580" marR="68580"/>
                </a:tc>
                <a:extLst>
                  <a:ext uri="{0D108BD9-81ED-4DB2-BD59-A6C34878D82A}">
                    <a16:rowId xmlns:a16="http://schemas.microsoft.com/office/drawing/2014/main" val="10001"/>
                  </a:ext>
                </a:extLst>
              </a:tr>
              <a:tr h="357345">
                <a:tc>
                  <a:txBody>
                    <a:bodyPr/>
                    <a:lstStyle/>
                    <a:p>
                      <a:pPr algn="ctr"/>
                      <a:r>
                        <a:rPr lang="ar-JO" dirty="0"/>
                        <a:t>1</a:t>
                      </a:r>
                      <a:endParaRPr lang="en-AU" dirty="0"/>
                    </a:p>
                  </a:txBody>
                  <a:tcPr marL="68580" marR="68580"/>
                </a:tc>
                <a:tc>
                  <a:txBody>
                    <a:bodyPr/>
                    <a:lstStyle/>
                    <a:p>
                      <a:pPr algn="ctr"/>
                      <a:r>
                        <a:rPr lang="ar-JO" dirty="0"/>
                        <a:t>الظلمة</a:t>
                      </a:r>
                      <a:endParaRPr lang="en-AU" dirty="0"/>
                    </a:p>
                  </a:txBody>
                  <a:tcPr marL="68580" marR="68580"/>
                </a:tc>
                <a:tc>
                  <a:txBody>
                    <a:bodyPr/>
                    <a:lstStyle/>
                    <a:p>
                      <a:pPr algn="ctr"/>
                      <a:endParaRPr lang="en-AU"/>
                    </a:p>
                  </a:txBody>
                  <a:tcPr marL="68580" marR="68580"/>
                </a:tc>
                <a:tc>
                  <a:txBody>
                    <a:bodyPr/>
                    <a:lstStyle/>
                    <a:p>
                      <a:pPr algn="ctr"/>
                      <a:r>
                        <a:rPr lang="ar-JO" dirty="0"/>
                        <a:t>الظلمة</a:t>
                      </a:r>
                      <a:endParaRPr lang="en-AU" dirty="0"/>
                    </a:p>
                  </a:txBody>
                  <a:tcPr marL="68580" marR="68580"/>
                </a:tc>
                <a:tc>
                  <a:txBody>
                    <a:bodyPr/>
                    <a:lstStyle/>
                    <a:p>
                      <a:pPr algn="ctr"/>
                      <a:r>
                        <a:rPr lang="ar-JO" dirty="0"/>
                        <a:t>2</a:t>
                      </a:r>
                      <a:endParaRPr lang="en-AU" dirty="0"/>
                    </a:p>
                  </a:txBody>
                  <a:tcPr marL="68580" marR="68580"/>
                </a:tc>
                <a:extLst>
                  <a:ext uri="{0D108BD9-81ED-4DB2-BD59-A6C34878D82A}">
                    <a16:rowId xmlns:a16="http://schemas.microsoft.com/office/drawing/2014/main" val="10002"/>
                  </a:ext>
                </a:extLst>
              </a:tr>
              <a:tr h="357345">
                <a:tc>
                  <a:txBody>
                    <a:bodyPr/>
                    <a:lstStyle/>
                    <a:p>
                      <a:pPr algn="ctr"/>
                      <a:r>
                        <a:rPr lang="ar-JO" dirty="0"/>
                        <a:t>1</a:t>
                      </a:r>
                      <a:endParaRPr lang="en-AU" dirty="0"/>
                    </a:p>
                  </a:txBody>
                  <a:tcPr marL="68580" marR="68580"/>
                </a:tc>
                <a:tc>
                  <a:txBody>
                    <a:bodyPr/>
                    <a:lstStyle/>
                    <a:p>
                      <a:pPr algn="ctr"/>
                      <a:r>
                        <a:rPr lang="ar-JO" dirty="0"/>
                        <a:t>المياه</a:t>
                      </a:r>
                      <a:endParaRPr lang="en-AU" dirty="0"/>
                    </a:p>
                  </a:txBody>
                  <a:tcPr marL="68580" marR="68580"/>
                </a:tc>
                <a:tc>
                  <a:txBody>
                    <a:bodyPr/>
                    <a:lstStyle/>
                    <a:p>
                      <a:pPr algn="ctr"/>
                      <a:endParaRPr lang="en-AU"/>
                    </a:p>
                  </a:txBody>
                  <a:tcPr marL="68580" marR="68580"/>
                </a:tc>
                <a:tc>
                  <a:txBody>
                    <a:bodyPr/>
                    <a:lstStyle/>
                    <a:p>
                      <a:pPr algn="ctr"/>
                      <a:r>
                        <a:rPr lang="ar-JO" dirty="0"/>
                        <a:t>النجوم</a:t>
                      </a:r>
                      <a:endParaRPr lang="en-AU" dirty="0"/>
                    </a:p>
                  </a:txBody>
                  <a:tcPr marL="68580" marR="68580"/>
                </a:tc>
                <a:tc>
                  <a:txBody>
                    <a:bodyPr/>
                    <a:lstStyle/>
                    <a:p>
                      <a:pPr algn="ctr"/>
                      <a:r>
                        <a:rPr lang="ar-JO" dirty="0"/>
                        <a:t>3</a:t>
                      </a:r>
                      <a:endParaRPr lang="en-AU" dirty="0"/>
                    </a:p>
                  </a:txBody>
                  <a:tcPr marL="68580" marR="68580"/>
                </a:tc>
                <a:extLst>
                  <a:ext uri="{0D108BD9-81ED-4DB2-BD59-A6C34878D82A}">
                    <a16:rowId xmlns:a16="http://schemas.microsoft.com/office/drawing/2014/main" val="10003"/>
                  </a:ext>
                </a:extLst>
              </a:tr>
              <a:tr h="357345">
                <a:tc>
                  <a:txBody>
                    <a:bodyPr/>
                    <a:lstStyle/>
                    <a:p>
                      <a:pPr algn="ctr"/>
                      <a:r>
                        <a:rPr lang="ar-JO" dirty="0"/>
                        <a:t>1</a:t>
                      </a:r>
                      <a:endParaRPr lang="en-AU" dirty="0"/>
                    </a:p>
                  </a:txBody>
                  <a:tcPr marL="68580" marR="68580"/>
                </a:tc>
                <a:tc>
                  <a:txBody>
                    <a:bodyPr/>
                    <a:lstStyle/>
                    <a:p>
                      <a:pPr algn="ctr"/>
                      <a:r>
                        <a:rPr lang="ar-JO" dirty="0"/>
                        <a:t>النور</a:t>
                      </a:r>
                      <a:endParaRPr lang="en-AU" dirty="0"/>
                    </a:p>
                  </a:txBody>
                  <a:tcPr marL="68580" marR="68580"/>
                </a:tc>
                <a:tc>
                  <a:txBody>
                    <a:bodyPr/>
                    <a:lstStyle/>
                    <a:p>
                      <a:pPr algn="ctr"/>
                      <a:endParaRPr lang="en-AU" dirty="0"/>
                    </a:p>
                  </a:txBody>
                  <a:tcPr marL="68580" marR="68580"/>
                </a:tc>
                <a:tc>
                  <a:txBody>
                    <a:bodyPr/>
                    <a:lstStyle/>
                    <a:p>
                      <a:pPr algn="ctr"/>
                      <a:r>
                        <a:rPr lang="ar-JO" dirty="0"/>
                        <a:t>المياه</a:t>
                      </a:r>
                      <a:endParaRPr lang="en-AU" dirty="0"/>
                    </a:p>
                  </a:txBody>
                  <a:tcPr marL="68580" marR="68580"/>
                </a:tc>
                <a:tc>
                  <a:txBody>
                    <a:bodyPr/>
                    <a:lstStyle/>
                    <a:p>
                      <a:pPr algn="ctr"/>
                      <a:r>
                        <a:rPr lang="ar-JO" dirty="0"/>
                        <a:t>4</a:t>
                      </a:r>
                      <a:endParaRPr lang="en-AU" dirty="0"/>
                    </a:p>
                  </a:txBody>
                  <a:tcPr marL="68580" marR="68580"/>
                </a:tc>
                <a:extLst>
                  <a:ext uri="{0D108BD9-81ED-4DB2-BD59-A6C34878D82A}">
                    <a16:rowId xmlns:a16="http://schemas.microsoft.com/office/drawing/2014/main" val="10004"/>
                  </a:ext>
                </a:extLst>
              </a:tr>
              <a:tr h="357345">
                <a:tc>
                  <a:txBody>
                    <a:bodyPr/>
                    <a:lstStyle/>
                    <a:p>
                      <a:pPr algn="ctr"/>
                      <a:r>
                        <a:rPr lang="ar-JO" dirty="0"/>
                        <a:t>2</a:t>
                      </a: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r>
                        <a:rPr lang="ar-JO" dirty="0"/>
                        <a:t>5</a:t>
                      </a:r>
                      <a:endParaRPr lang="en-AU" dirty="0"/>
                    </a:p>
                  </a:txBody>
                  <a:tcPr marL="68580" marR="68580"/>
                </a:tc>
                <a:extLst>
                  <a:ext uri="{0D108BD9-81ED-4DB2-BD59-A6C34878D82A}">
                    <a16:rowId xmlns:a16="http://schemas.microsoft.com/office/drawing/2014/main" val="10005"/>
                  </a:ext>
                </a:extLst>
              </a:tr>
              <a:tr h="357345">
                <a:tc>
                  <a:txBody>
                    <a:bodyPr/>
                    <a:lstStyle/>
                    <a:p>
                      <a:pPr algn="ctr"/>
                      <a:r>
                        <a:rPr lang="ar-JO" dirty="0"/>
                        <a:t>3</a:t>
                      </a:r>
                      <a:endParaRPr lang="en-AU" dirty="0"/>
                    </a:p>
                  </a:txBody>
                  <a:tcPr marL="68580" marR="68580"/>
                </a:tc>
                <a:tc>
                  <a:txBody>
                    <a:bodyPr/>
                    <a:lstStyle/>
                    <a:p>
                      <a:pPr algn="ctr"/>
                      <a:r>
                        <a:rPr lang="ar-JO" dirty="0"/>
                        <a:t>اليابسة</a:t>
                      </a:r>
                      <a:endParaRPr lang="en-AU" dirty="0"/>
                    </a:p>
                  </a:txBody>
                  <a:tcPr marL="68580" marR="68580"/>
                </a:tc>
                <a:tc>
                  <a:txBody>
                    <a:bodyPr/>
                    <a:lstStyle/>
                    <a:p>
                      <a:pPr algn="ctr"/>
                      <a:endParaRPr lang="en-AU" dirty="0"/>
                    </a:p>
                  </a:txBody>
                  <a:tcPr marL="68580" marR="68580"/>
                </a:tc>
                <a:tc>
                  <a:txBody>
                    <a:bodyPr/>
                    <a:lstStyle/>
                    <a:p>
                      <a:pPr algn="ctr"/>
                      <a:r>
                        <a:rPr lang="ar-JO" dirty="0"/>
                        <a:t>الأرض</a:t>
                      </a:r>
                      <a:endParaRPr lang="en-AU" dirty="0"/>
                    </a:p>
                  </a:txBody>
                  <a:tcPr marL="68580" marR="68580"/>
                </a:tc>
                <a:tc>
                  <a:txBody>
                    <a:bodyPr/>
                    <a:lstStyle/>
                    <a:p>
                      <a:pPr algn="ctr"/>
                      <a:r>
                        <a:rPr lang="ar-JO" dirty="0"/>
                        <a:t>6</a:t>
                      </a:r>
                      <a:endParaRPr lang="en-AU" dirty="0"/>
                    </a:p>
                  </a:txBody>
                  <a:tcPr marL="68580" marR="68580"/>
                </a:tc>
                <a:extLst>
                  <a:ext uri="{0D108BD9-81ED-4DB2-BD59-A6C34878D82A}">
                    <a16:rowId xmlns:a16="http://schemas.microsoft.com/office/drawing/2014/main" val="10006"/>
                  </a:ext>
                </a:extLst>
              </a:tr>
              <a:tr h="473536">
                <a:tc>
                  <a:txBody>
                    <a:bodyPr/>
                    <a:lstStyle/>
                    <a:p>
                      <a:pPr algn="ctr"/>
                      <a:r>
                        <a:rPr lang="ar-JO" dirty="0"/>
                        <a:t>3</a:t>
                      </a:r>
                      <a:endParaRPr lang="en-AU" dirty="0"/>
                    </a:p>
                  </a:txBody>
                  <a:tcPr marL="68580" marR="68580"/>
                </a:tc>
                <a:tc>
                  <a:txBody>
                    <a:bodyPr/>
                    <a:lstStyle/>
                    <a:p>
                      <a:pPr algn="ctr"/>
                      <a:r>
                        <a:rPr lang="ar-JO" dirty="0"/>
                        <a:t>الحياة</a:t>
                      </a:r>
                      <a:r>
                        <a:rPr lang="ar-JO" baseline="0" dirty="0"/>
                        <a:t> الأولى (النباتية)</a:t>
                      </a:r>
                      <a:endParaRPr lang="en-AU" dirty="0"/>
                    </a:p>
                  </a:txBody>
                  <a:tcPr marL="68580" marR="68580"/>
                </a:tc>
                <a:tc>
                  <a:txBody>
                    <a:bodyPr/>
                    <a:lstStyle/>
                    <a:p>
                      <a:pPr algn="ctr"/>
                      <a:endParaRPr lang="en-AU" dirty="0"/>
                    </a:p>
                  </a:txBody>
                  <a:tcPr marL="68580" marR="68580"/>
                </a:tc>
                <a:tc>
                  <a:txBody>
                    <a:bodyPr/>
                    <a:lstStyle/>
                    <a:p>
                      <a:pPr algn="ctr"/>
                      <a:r>
                        <a:rPr lang="ar-JO" dirty="0"/>
                        <a:t>اليابسة</a:t>
                      </a:r>
                      <a:endParaRPr lang="en-AU" dirty="0"/>
                    </a:p>
                  </a:txBody>
                  <a:tcPr marL="68580" marR="68580"/>
                </a:tc>
                <a:tc>
                  <a:txBody>
                    <a:bodyPr/>
                    <a:lstStyle/>
                    <a:p>
                      <a:pPr algn="ctr"/>
                      <a:r>
                        <a:rPr lang="ar-JO" dirty="0"/>
                        <a:t>7</a:t>
                      </a:r>
                      <a:endParaRPr lang="en-AU" dirty="0"/>
                    </a:p>
                  </a:txBody>
                  <a:tcPr marL="68580" marR="68580"/>
                </a:tc>
                <a:extLst>
                  <a:ext uri="{0D108BD9-81ED-4DB2-BD59-A6C34878D82A}">
                    <a16:rowId xmlns:a16="http://schemas.microsoft.com/office/drawing/2014/main" val="10007"/>
                  </a:ext>
                </a:extLst>
              </a:tr>
              <a:tr h="357345">
                <a:tc>
                  <a:txBody>
                    <a:bodyPr/>
                    <a:lstStyle/>
                    <a:p>
                      <a:pPr algn="ctr"/>
                      <a:r>
                        <a:rPr lang="ar-JO" dirty="0"/>
                        <a:t>3</a:t>
                      </a:r>
                      <a:endParaRPr lang="en-AU" dirty="0"/>
                    </a:p>
                  </a:txBody>
                  <a:tcPr marL="68580" marR="68580"/>
                </a:tc>
                <a:tc>
                  <a:txBody>
                    <a:bodyPr/>
                    <a:lstStyle/>
                    <a:p>
                      <a:pPr algn="ctr"/>
                      <a:r>
                        <a:rPr lang="ar-JO" dirty="0"/>
                        <a:t>الأشجار</a:t>
                      </a:r>
                      <a:endParaRPr lang="en-AU" dirty="0"/>
                    </a:p>
                  </a:txBody>
                  <a:tcPr marL="68580" marR="68580"/>
                </a:tc>
                <a:tc>
                  <a:txBody>
                    <a:bodyPr/>
                    <a:lstStyle/>
                    <a:p>
                      <a:pPr algn="ctr"/>
                      <a:endParaRPr lang="en-AU" dirty="0"/>
                    </a:p>
                  </a:txBody>
                  <a:tcPr marL="68580" marR="68580"/>
                </a:tc>
                <a:tc>
                  <a:txBody>
                    <a:bodyPr/>
                    <a:lstStyle/>
                    <a:p>
                      <a:pPr algn="ctr"/>
                      <a:r>
                        <a:rPr lang="ar-JO" dirty="0"/>
                        <a:t>المحيطات</a:t>
                      </a:r>
                      <a:endParaRPr lang="en-AU" dirty="0"/>
                    </a:p>
                  </a:txBody>
                  <a:tcPr marL="68580" marR="68580"/>
                </a:tc>
                <a:tc>
                  <a:txBody>
                    <a:bodyPr/>
                    <a:lstStyle/>
                    <a:p>
                      <a:pPr algn="ctr"/>
                      <a:r>
                        <a:rPr lang="ar-JO" dirty="0"/>
                        <a:t>8</a:t>
                      </a:r>
                      <a:endParaRPr lang="en-AU" dirty="0"/>
                    </a:p>
                  </a:txBody>
                  <a:tcPr marL="68580" marR="68580"/>
                </a:tc>
                <a:extLst>
                  <a:ext uri="{0D108BD9-81ED-4DB2-BD59-A6C34878D82A}">
                    <a16:rowId xmlns:a16="http://schemas.microsoft.com/office/drawing/2014/main" val="10008"/>
                  </a:ext>
                </a:extLst>
              </a:tr>
              <a:tr h="473536">
                <a:tc>
                  <a:txBody>
                    <a:bodyPr/>
                    <a:lstStyle/>
                    <a:p>
                      <a:pPr algn="ctr"/>
                      <a:r>
                        <a:rPr lang="ar-JO" dirty="0"/>
                        <a:t>4</a:t>
                      </a:r>
                      <a:endParaRPr lang="en-AU" dirty="0"/>
                    </a:p>
                  </a:txBody>
                  <a:tcPr marL="68580" marR="68580"/>
                </a:tc>
                <a:tc>
                  <a:txBody>
                    <a:bodyPr/>
                    <a:lstStyle/>
                    <a:p>
                      <a:pPr algn="ctr"/>
                      <a:r>
                        <a:rPr lang="ar-JO" dirty="0"/>
                        <a:t>النظام</a:t>
                      </a:r>
                      <a:r>
                        <a:rPr lang="ar-JO" baseline="0" dirty="0"/>
                        <a:t> الشمسي</a:t>
                      </a:r>
                      <a:endParaRPr lang="en-AU" dirty="0"/>
                    </a:p>
                  </a:txBody>
                  <a:tcPr marL="68580" marR="68580"/>
                </a:tc>
                <a:tc>
                  <a:txBody>
                    <a:bodyPr/>
                    <a:lstStyle/>
                    <a:p>
                      <a:pPr algn="ctr"/>
                      <a:endParaRPr lang="en-AU" dirty="0"/>
                    </a:p>
                  </a:txBody>
                  <a:tcPr marL="68580" marR="68580"/>
                </a:tc>
                <a:tc>
                  <a:txBody>
                    <a:bodyPr/>
                    <a:lstStyle/>
                    <a:p>
                      <a:pPr algn="ctr"/>
                      <a:r>
                        <a:rPr lang="ar-JO" dirty="0"/>
                        <a:t>الحياة</a:t>
                      </a:r>
                      <a:r>
                        <a:rPr lang="ar-JO" baseline="0" dirty="0"/>
                        <a:t> الأولى (خلية وحيدة)</a:t>
                      </a:r>
                      <a:endParaRPr lang="en-AU" dirty="0"/>
                    </a:p>
                  </a:txBody>
                  <a:tcPr marL="68580" marR="68580"/>
                </a:tc>
                <a:tc>
                  <a:txBody>
                    <a:bodyPr/>
                    <a:lstStyle/>
                    <a:p>
                      <a:pPr algn="ctr"/>
                      <a:r>
                        <a:rPr lang="ar-JO" dirty="0"/>
                        <a:t>9</a:t>
                      </a:r>
                      <a:endParaRPr lang="en-AU" dirty="0"/>
                    </a:p>
                  </a:txBody>
                  <a:tcPr marL="68580" marR="68580"/>
                </a:tc>
                <a:extLst>
                  <a:ext uri="{0D108BD9-81ED-4DB2-BD59-A6C34878D82A}">
                    <a16:rowId xmlns:a16="http://schemas.microsoft.com/office/drawing/2014/main" val="10009"/>
                  </a:ext>
                </a:extLst>
              </a:tr>
              <a:tr h="357345">
                <a:tc>
                  <a:txBody>
                    <a:bodyPr/>
                    <a:lstStyle/>
                    <a:p>
                      <a:pPr algn="ctr"/>
                      <a:r>
                        <a:rPr lang="ar-JO" dirty="0"/>
                        <a:t>4</a:t>
                      </a:r>
                      <a:endParaRPr lang="en-AU" dirty="0"/>
                    </a:p>
                  </a:txBody>
                  <a:tcPr marL="68580" marR="68580"/>
                </a:tc>
                <a:tc>
                  <a:txBody>
                    <a:bodyPr/>
                    <a:lstStyle/>
                    <a:p>
                      <a:pPr algn="ctr"/>
                      <a:r>
                        <a:rPr lang="ar-JO" dirty="0"/>
                        <a:t>النجوم</a:t>
                      </a:r>
                      <a:endParaRPr lang="en-AU" dirty="0"/>
                    </a:p>
                  </a:txBody>
                  <a:tcPr marL="68580" marR="68580"/>
                </a:tc>
                <a:tc>
                  <a:txBody>
                    <a:bodyPr/>
                    <a:lstStyle/>
                    <a:p>
                      <a:pPr algn="ctr"/>
                      <a:endParaRPr lang="en-AU" dirty="0"/>
                    </a:p>
                  </a:txBody>
                  <a:tcPr marL="68580" marR="68580"/>
                </a:tc>
                <a:tc>
                  <a:txBody>
                    <a:bodyPr/>
                    <a:lstStyle/>
                    <a:p>
                      <a:pPr algn="ctr"/>
                      <a:r>
                        <a:rPr lang="ar-JO" dirty="0"/>
                        <a:t>الأسماك</a:t>
                      </a:r>
                      <a:endParaRPr lang="en-AU" dirty="0"/>
                    </a:p>
                  </a:txBody>
                  <a:tcPr marL="68580" marR="68580"/>
                </a:tc>
                <a:tc>
                  <a:txBody>
                    <a:bodyPr/>
                    <a:lstStyle/>
                    <a:p>
                      <a:pPr algn="ctr"/>
                      <a:r>
                        <a:rPr lang="ar-JO" dirty="0"/>
                        <a:t>10</a:t>
                      </a:r>
                      <a:endParaRPr lang="en-AU" dirty="0"/>
                    </a:p>
                  </a:txBody>
                  <a:tcPr marL="68580" marR="68580"/>
                </a:tc>
                <a:extLst>
                  <a:ext uri="{0D108BD9-81ED-4DB2-BD59-A6C34878D82A}">
                    <a16:rowId xmlns:a16="http://schemas.microsoft.com/office/drawing/2014/main" val="10010"/>
                  </a:ext>
                </a:extLst>
              </a:tr>
              <a:tr h="357345">
                <a:tc>
                  <a:txBody>
                    <a:bodyPr/>
                    <a:lstStyle/>
                    <a:p>
                      <a:pPr algn="ctr"/>
                      <a:r>
                        <a:rPr lang="ar-JO" dirty="0"/>
                        <a:t>5</a:t>
                      </a:r>
                      <a:endParaRPr lang="en-AU" dirty="0"/>
                    </a:p>
                  </a:txBody>
                  <a:tcPr marL="68580" marR="68580"/>
                </a:tc>
                <a:tc>
                  <a:txBody>
                    <a:bodyPr/>
                    <a:lstStyle/>
                    <a:p>
                      <a:pPr algn="ctr"/>
                      <a:r>
                        <a:rPr lang="ar-JO" dirty="0"/>
                        <a:t>الأسماك</a:t>
                      </a:r>
                      <a:endParaRPr lang="en-AU" dirty="0"/>
                    </a:p>
                  </a:txBody>
                  <a:tcPr marL="68580" marR="68580"/>
                </a:tc>
                <a:tc>
                  <a:txBody>
                    <a:bodyPr/>
                    <a:lstStyle/>
                    <a:p>
                      <a:pPr algn="ctr"/>
                      <a:endParaRPr lang="en-AU" dirty="0"/>
                    </a:p>
                  </a:txBody>
                  <a:tcPr marL="68580" marR="68580"/>
                </a:tc>
                <a:tc>
                  <a:txBody>
                    <a:bodyPr/>
                    <a:lstStyle/>
                    <a:p>
                      <a:pPr algn="ctr"/>
                      <a:r>
                        <a:rPr lang="ar-JO" dirty="0"/>
                        <a:t>الأشجار</a:t>
                      </a:r>
                      <a:endParaRPr lang="en-AU" dirty="0"/>
                    </a:p>
                  </a:txBody>
                  <a:tcPr marL="68580" marR="68580"/>
                </a:tc>
                <a:tc>
                  <a:txBody>
                    <a:bodyPr/>
                    <a:lstStyle/>
                    <a:p>
                      <a:pPr algn="ctr"/>
                      <a:r>
                        <a:rPr lang="ar-JO" dirty="0"/>
                        <a:t>11</a:t>
                      </a:r>
                      <a:endParaRPr lang="en-AU" dirty="0"/>
                    </a:p>
                  </a:txBody>
                  <a:tcPr marL="68580" marR="68580"/>
                </a:tc>
                <a:extLst>
                  <a:ext uri="{0D108BD9-81ED-4DB2-BD59-A6C34878D82A}">
                    <a16:rowId xmlns:a16="http://schemas.microsoft.com/office/drawing/2014/main" val="10011"/>
                  </a:ext>
                </a:extLst>
              </a:tr>
              <a:tr h="357345">
                <a:tc>
                  <a:txBody>
                    <a:bodyPr/>
                    <a:lstStyle/>
                    <a:p>
                      <a:pPr algn="ctr"/>
                      <a:r>
                        <a:rPr lang="ar-JO" dirty="0"/>
                        <a:t>5</a:t>
                      </a:r>
                      <a:endParaRPr lang="en-AU" dirty="0"/>
                    </a:p>
                  </a:txBody>
                  <a:tcPr marL="68580" marR="68580"/>
                </a:tc>
                <a:tc>
                  <a:txBody>
                    <a:bodyPr/>
                    <a:lstStyle/>
                    <a:p>
                      <a:pPr algn="ctr"/>
                      <a:r>
                        <a:rPr lang="ar-JO" dirty="0"/>
                        <a:t>الطيور</a:t>
                      </a:r>
                      <a:endParaRPr lang="en-AU" dirty="0"/>
                    </a:p>
                  </a:txBody>
                  <a:tcPr marL="68580" marR="68580"/>
                </a:tc>
                <a:tc>
                  <a:txBody>
                    <a:bodyPr/>
                    <a:lstStyle/>
                    <a:p>
                      <a:pPr algn="ctr"/>
                      <a:endParaRPr lang="en-AU" dirty="0"/>
                    </a:p>
                  </a:txBody>
                  <a:tcPr marL="68580" marR="68580"/>
                </a:tc>
                <a:tc>
                  <a:txBody>
                    <a:bodyPr/>
                    <a:lstStyle/>
                    <a:p>
                      <a:pPr algn="ctr"/>
                      <a:r>
                        <a:rPr lang="ar-JO" dirty="0"/>
                        <a:t>الحشرات</a:t>
                      </a:r>
                      <a:endParaRPr lang="en-AU" dirty="0"/>
                    </a:p>
                  </a:txBody>
                  <a:tcPr marL="68580" marR="68580"/>
                </a:tc>
                <a:tc>
                  <a:txBody>
                    <a:bodyPr/>
                    <a:lstStyle/>
                    <a:p>
                      <a:pPr algn="ctr"/>
                      <a:r>
                        <a:rPr lang="ar-JO" dirty="0"/>
                        <a:t>12</a:t>
                      </a:r>
                      <a:endParaRPr lang="en-AU" dirty="0"/>
                    </a:p>
                  </a:txBody>
                  <a:tcPr marL="68580" marR="68580"/>
                </a:tc>
                <a:extLst>
                  <a:ext uri="{0D108BD9-81ED-4DB2-BD59-A6C34878D82A}">
                    <a16:rowId xmlns:a16="http://schemas.microsoft.com/office/drawing/2014/main" val="10012"/>
                  </a:ext>
                </a:extLst>
              </a:tr>
              <a:tr h="357345">
                <a:tc>
                  <a:txBody>
                    <a:bodyPr/>
                    <a:lstStyle/>
                    <a:p>
                      <a:pPr algn="ctr"/>
                      <a:r>
                        <a:rPr lang="ar-JO" dirty="0"/>
                        <a:t>6</a:t>
                      </a: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endParaRPr lang="en-AU" dirty="0"/>
                    </a:p>
                  </a:txBody>
                  <a:tcPr marL="68580" marR="68580"/>
                </a:tc>
                <a:tc>
                  <a:txBody>
                    <a:bodyPr/>
                    <a:lstStyle/>
                    <a:p>
                      <a:pPr algn="ctr"/>
                      <a:r>
                        <a:rPr lang="ar-JO" dirty="0"/>
                        <a:t>الزواحف</a:t>
                      </a:r>
                      <a:endParaRPr lang="en-AU" dirty="0"/>
                    </a:p>
                  </a:txBody>
                  <a:tcPr marL="68580" marR="68580"/>
                </a:tc>
                <a:tc>
                  <a:txBody>
                    <a:bodyPr/>
                    <a:lstStyle/>
                    <a:p>
                      <a:pPr algn="ctr"/>
                      <a:r>
                        <a:rPr lang="ar-JO" dirty="0"/>
                        <a:t>13</a:t>
                      </a:r>
                      <a:endParaRPr lang="en-AU" dirty="0"/>
                    </a:p>
                  </a:txBody>
                  <a:tcPr marL="68580" marR="68580"/>
                </a:tc>
                <a:extLst>
                  <a:ext uri="{0D108BD9-81ED-4DB2-BD59-A6C34878D82A}">
                    <a16:rowId xmlns:a16="http://schemas.microsoft.com/office/drawing/2014/main" val="10013"/>
                  </a:ext>
                </a:extLst>
              </a:tr>
              <a:tr h="357345">
                <a:tc>
                  <a:txBody>
                    <a:bodyPr/>
                    <a:lstStyle/>
                    <a:p>
                      <a:pPr algn="ctr"/>
                      <a:r>
                        <a:rPr lang="ar-JO" dirty="0"/>
                        <a:t>6</a:t>
                      </a:r>
                      <a:endParaRPr lang="en-AU" dirty="0"/>
                    </a:p>
                  </a:txBody>
                  <a:tcPr marL="68580" marR="68580"/>
                </a:tc>
                <a:tc>
                  <a:txBody>
                    <a:bodyPr/>
                    <a:lstStyle/>
                    <a:p>
                      <a:pPr algn="ctr"/>
                      <a:r>
                        <a:rPr lang="ar-JO" dirty="0"/>
                        <a:t>الزواحف</a:t>
                      </a:r>
                      <a:endParaRPr lang="en-AU" dirty="0"/>
                    </a:p>
                  </a:txBody>
                  <a:tcPr marL="68580" marR="68580"/>
                </a:tc>
                <a:tc>
                  <a:txBody>
                    <a:bodyPr/>
                    <a:lstStyle/>
                    <a:p>
                      <a:pPr algn="ctr"/>
                      <a:endParaRPr lang="en-AU" dirty="0"/>
                    </a:p>
                  </a:txBody>
                  <a:tcPr marL="68580" marR="68580"/>
                </a:tc>
                <a:tc>
                  <a:txBody>
                    <a:bodyPr/>
                    <a:lstStyle/>
                    <a:p>
                      <a:pPr algn="ctr"/>
                      <a:r>
                        <a:rPr lang="ar-JO" dirty="0"/>
                        <a:t>الطيور</a:t>
                      </a:r>
                      <a:endParaRPr lang="en-AU" dirty="0"/>
                    </a:p>
                  </a:txBody>
                  <a:tcPr marL="68580" marR="68580"/>
                </a:tc>
                <a:tc>
                  <a:txBody>
                    <a:bodyPr/>
                    <a:lstStyle/>
                    <a:p>
                      <a:pPr algn="ctr"/>
                      <a:r>
                        <a:rPr lang="ar-JO" dirty="0"/>
                        <a:t>14</a:t>
                      </a:r>
                      <a:endParaRPr lang="en-AU" dirty="0"/>
                    </a:p>
                  </a:txBody>
                  <a:tcPr marL="68580" marR="68580"/>
                </a:tc>
                <a:extLst>
                  <a:ext uri="{0D108BD9-81ED-4DB2-BD59-A6C34878D82A}">
                    <a16:rowId xmlns:a16="http://schemas.microsoft.com/office/drawing/2014/main" val="10014"/>
                  </a:ext>
                </a:extLst>
              </a:tr>
              <a:tr h="357345">
                <a:tc>
                  <a:txBody>
                    <a:bodyPr/>
                    <a:lstStyle/>
                    <a:p>
                      <a:pPr algn="ctr"/>
                      <a:r>
                        <a:rPr lang="ar-JO" dirty="0"/>
                        <a:t>6</a:t>
                      </a:r>
                      <a:endParaRPr lang="en-AU" dirty="0"/>
                    </a:p>
                  </a:txBody>
                  <a:tcPr marL="68580" marR="68580"/>
                </a:tc>
                <a:tc>
                  <a:txBody>
                    <a:bodyPr/>
                    <a:lstStyle/>
                    <a:p>
                      <a:pPr algn="ctr"/>
                      <a:r>
                        <a:rPr lang="ar-JO" dirty="0"/>
                        <a:t>الحشرات</a:t>
                      </a:r>
                      <a:endParaRPr lang="en-AU" dirty="0"/>
                    </a:p>
                  </a:txBody>
                  <a:tcPr marL="68580" marR="68580"/>
                </a:tc>
                <a:tc>
                  <a:txBody>
                    <a:bodyPr/>
                    <a:lstStyle/>
                    <a:p>
                      <a:pPr algn="ctr"/>
                      <a:endParaRPr lang="en-AU" dirty="0"/>
                    </a:p>
                  </a:txBody>
                  <a:tcPr marL="68580" marR="68580"/>
                </a:tc>
                <a:tc>
                  <a:txBody>
                    <a:bodyPr/>
                    <a:lstStyle/>
                    <a:p>
                      <a:pPr algn="ctr"/>
                      <a:r>
                        <a:rPr lang="ar-JO" dirty="0"/>
                        <a:t>الثدييات</a:t>
                      </a:r>
                      <a:endParaRPr lang="en-AU" dirty="0"/>
                    </a:p>
                  </a:txBody>
                  <a:tcPr marL="68580" marR="68580"/>
                </a:tc>
                <a:tc>
                  <a:txBody>
                    <a:bodyPr/>
                    <a:lstStyle/>
                    <a:p>
                      <a:pPr algn="ctr"/>
                      <a:r>
                        <a:rPr lang="ar-JO" dirty="0"/>
                        <a:t>15</a:t>
                      </a:r>
                      <a:endParaRPr lang="en-AU" dirty="0"/>
                    </a:p>
                  </a:txBody>
                  <a:tcPr marL="68580" marR="68580"/>
                </a:tc>
                <a:extLst>
                  <a:ext uri="{0D108BD9-81ED-4DB2-BD59-A6C34878D82A}">
                    <a16:rowId xmlns:a16="http://schemas.microsoft.com/office/drawing/2014/main" val="10015"/>
                  </a:ext>
                </a:extLst>
              </a:tr>
              <a:tr h="357345">
                <a:tc>
                  <a:txBody>
                    <a:bodyPr/>
                    <a:lstStyle/>
                    <a:p>
                      <a:pPr algn="ctr"/>
                      <a:r>
                        <a:rPr lang="ar-JO" dirty="0"/>
                        <a:t>6</a:t>
                      </a:r>
                      <a:endParaRPr lang="en-AU" dirty="0"/>
                    </a:p>
                  </a:txBody>
                  <a:tcPr marL="68580" marR="68580"/>
                </a:tc>
                <a:tc>
                  <a:txBody>
                    <a:bodyPr/>
                    <a:lstStyle/>
                    <a:p>
                      <a:pPr algn="ctr"/>
                      <a:r>
                        <a:rPr lang="ar-JO" dirty="0"/>
                        <a:t>الإنسان</a:t>
                      </a:r>
                      <a:endParaRPr lang="en-AU" dirty="0"/>
                    </a:p>
                  </a:txBody>
                  <a:tcPr marL="68580" marR="68580"/>
                </a:tc>
                <a:tc>
                  <a:txBody>
                    <a:bodyPr/>
                    <a:lstStyle/>
                    <a:p>
                      <a:pPr algn="ctr"/>
                      <a:endParaRPr lang="en-AU" dirty="0"/>
                    </a:p>
                  </a:txBody>
                  <a:tcPr marL="68580" marR="68580"/>
                </a:tc>
                <a:tc>
                  <a:txBody>
                    <a:bodyPr/>
                    <a:lstStyle/>
                    <a:p>
                      <a:pPr algn="ctr"/>
                      <a:r>
                        <a:rPr lang="ar-JO" dirty="0"/>
                        <a:t>الإنسان</a:t>
                      </a:r>
                      <a:endParaRPr lang="en-AU" dirty="0"/>
                    </a:p>
                  </a:txBody>
                  <a:tcPr marL="68580" marR="68580"/>
                </a:tc>
                <a:tc>
                  <a:txBody>
                    <a:bodyPr/>
                    <a:lstStyle/>
                    <a:p>
                      <a:pPr algn="ctr"/>
                      <a:r>
                        <a:rPr lang="ar-JO" dirty="0"/>
                        <a:t>16</a:t>
                      </a:r>
                      <a:endParaRPr lang="en-AU" dirty="0"/>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7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3528" y="2492896"/>
            <a:ext cx="4176464" cy="1569660"/>
          </a:xfrm>
          <a:prstGeom prst="rect">
            <a:avLst/>
          </a:prstGeom>
          <a:noFill/>
        </p:spPr>
        <p:txBody>
          <a:bodyPr wrap="square" rtlCol="0">
            <a:spAutoFit/>
          </a:bodyPr>
          <a:lstStyle/>
          <a:p>
            <a:pPr lvl="0" algn="ctr"/>
            <a:r>
              <a:rPr lang="ar-JO" sz="3200" b="1" dirty="0">
                <a:solidFill>
                  <a:schemeClr val="bg1"/>
                </a:solidFill>
              </a:rPr>
              <a:t>تشكلت عناصر من خلال الهيدروجين والهيليوم بعد ملايين السنين</a:t>
            </a:r>
            <a:endParaRPr lang="en-US" sz="3200" b="1" dirty="0">
              <a:solidFill>
                <a:schemeClr val="bg1"/>
              </a:solidFill>
            </a:endParaRPr>
          </a:p>
        </p:txBody>
      </p:sp>
      <p:sp>
        <p:nvSpPr>
          <p:cNvPr id="12" name="TextBox 11"/>
          <p:cNvSpPr txBox="1"/>
          <p:nvPr/>
        </p:nvSpPr>
        <p:spPr>
          <a:xfrm>
            <a:off x="4499992" y="2492896"/>
            <a:ext cx="4536504" cy="584775"/>
          </a:xfrm>
          <a:prstGeom prst="rect">
            <a:avLst/>
          </a:prstGeom>
          <a:noFill/>
        </p:spPr>
        <p:txBody>
          <a:bodyPr wrap="square" rtlCol="0">
            <a:spAutoFit/>
          </a:bodyPr>
          <a:lstStyle/>
          <a:p>
            <a:pPr algn="ctr"/>
            <a:r>
              <a:rPr lang="ar-JO" sz="3200" b="1" dirty="0">
                <a:solidFill>
                  <a:schemeClr val="bg1"/>
                </a:solidFill>
              </a:rPr>
              <a:t>كل العناصر صنعت معاً</a:t>
            </a:r>
            <a:endParaRPr lang="en-US" sz="3200" b="1" dirty="0">
              <a:solidFill>
                <a:schemeClr val="bg1"/>
              </a:solidFill>
            </a:endParaRPr>
          </a:p>
        </p:txBody>
      </p:sp>
      <p:sp>
        <p:nvSpPr>
          <p:cNvPr id="13" name="TextBox 12"/>
          <p:cNvSpPr txBox="1"/>
          <p:nvPr/>
        </p:nvSpPr>
        <p:spPr>
          <a:xfrm>
            <a:off x="323528" y="5085184"/>
            <a:ext cx="4536504" cy="1077218"/>
          </a:xfrm>
          <a:prstGeom prst="rect">
            <a:avLst/>
          </a:prstGeom>
          <a:noFill/>
        </p:spPr>
        <p:txBody>
          <a:bodyPr wrap="square" rtlCol="0">
            <a:spAutoFit/>
          </a:bodyPr>
          <a:lstStyle/>
          <a:p>
            <a:pPr algn="ctr"/>
            <a:r>
              <a:rPr lang="ar-JO" sz="3200" b="1" dirty="0">
                <a:solidFill>
                  <a:schemeClr val="bg1"/>
                </a:solidFill>
              </a:rPr>
              <a:t>تشكلت الأرض بعد النجوم بوقت طويل</a:t>
            </a:r>
            <a:endParaRPr lang="en-US" sz="3200" b="1" dirty="0">
              <a:solidFill>
                <a:schemeClr val="bg1"/>
              </a:solidFill>
            </a:endParaRPr>
          </a:p>
        </p:txBody>
      </p:sp>
      <p:sp>
        <p:nvSpPr>
          <p:cNvPr id="14" name="TextBox 13"/>
          <p:cNvSpPr txBox="1"/>
          <p:nvPr/>
        </p:nvSpPr>
        <p:spPr>
          <a:xfrm>
            <a:off x="4499992" y="5085184"/>
            <a:ext cx="4536504" cy="584775"/>
          </a:xfrm>
          <a:prstGeom prst="rect">
            <a:avLst/>
          </a:prstGeom>
          <a:noFill/>
        </p:spPr>
        <p:txBody>
          <a:bodyPr wrap="square" rtlCol="0">
            <a:spAutoFit/>
          </a:bodyPr>
          <a:lstStyle/>
          <a:p>
            <a:pPr algn="ctr"/>
            <a:r>
              <a:rPr lang="ar-JO" sz="3200" b="1" dirty="0">
                <a:solidFill>
                  <a:schemeClr val="bg1"/>
                </a:solidFill>
              </a:rPr>
              <a:t>تشكلت الأرض قبل النجوم</a:t>
            </a:r>
            <a:endParaRPr lang="en-US" sz="3200" b="1" dirty="0">
              <a:solidFill>
                <a:schemeClr val="bg1"/>
              </a:solidFill>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04456" cy="584775"/>
          </a:xfrm>
          <a:prstGeom prst="rect">
            <a:avLst/>
          </a:prstGeom>
          <a:noFill/>
        </p:spPr>
        <p:txBody>
          <a:bodyPr wrap="square" rtlCol="0">
            <a:spAutoFit/>
          </a:bodyPr>
          <a:lstStyle/>
          <a:p>
            <a:pPr algn="ctr"/>
            <a:r>
              <a:rPr lang="ar-JO" sz="3200" b="1" dirty="0">
                <a:solidFill>
                  <a:schemeClr val="bg1"/>
                </a:solidFill>
              </a:rPr>
              <a:t>تطورت النباتات بعد الشمس</a:t>
            </a:r>
            <a:endParaRPr lang="en-US" sz="3200" b="1" dirty="0">
              <a:solidFill>
                <a:schemeClr val="bg1"/>
              </a:solidFill>
            </a:endParaRPr>
          </a:p>
        </p:txBody>
      </p:sp>
      <p:sp>
        <p:nvSpPr>
          <p:cNvPr id="12" name="TextBox 11"/>
          <p:cNvSpPr txBox="1"/>
          <p:nvPr/>
        </p:nvSpPr>
        <p:spPr>
          <a:xfrm>
            <a:off x="4499992" y="2492896"/>
            <a:ext cx="4104456" cy="584775"/>
          </a:xfrm>
          <a:prstGeom prst="rect">
            <a:avLst/>
          </a:prstGeom>
          <a:noFill/>
        </p:spPr>
        <p:txBody>
          <a:bodyPr wrap="square" rtlCol="0">
            <a:spAutoFit/>
          </a:bodyPr>
          <a:lstStyle/>
          <a:p>
            <a:pPr algn="ctr"/>
            <a:r>
              <a:rPr lang="ar-JO" sz="3200" b="1" dirty="0">
                <a:solidFill>
                  <a:schemeClr val="bg1"/>
                </a:solidFill>
              </a:rPr>
              <a:t>تشكلت النباتات قبل الشمس</a:t>
            </a:r>
            <a:endParaRPr lang="en-US" sz="3200" b="1" dirty="0">
              <a:solidFill>
                <a:schemeClr val="bg1"/>
              </a:solidFill>
            </a:endParaRPr>
          </a:p>
        </p:txBody>
      </p:sp>
      <p:sp>
        <p:nvSpPr>
          <p:cNvPr id="13" name="TextBox 12"/>
          <p:cNvSpPr txBox="1"/>
          <p:nvPr/>
        </p:nvSpPr>
        <p:spPr>
          <a:xfrm>
            <a:off x="323528" y="4151982"/>
            <a:ext cx="4104456" cy="584775"/>
          </a:xfrm>
          <a:prstGeom prst="rect">
            <a:avLst/>
          </a:prstGeom>
          <a:noFill/>
        </p:spPr>
        <p:txBody>
          <a:bodyPr wrap="square" rtlCol="0">
            <a:spAutoFit/>
          </a:bodyPr>
          <a:lstStyle/>
          <a:p>
            <a:pPr algn="ctr"/>
            <a:r>
              <a:rPr lang="ar-JO" sz="3200" b="1" dirty="0">
                <a:solidFill>
                  <a:schemeClr val="bg1"/>
                </a:solidFill>
              </a:rPr>
              <a:t>تطورت الطيور من الزواحف</a:t>
            </a:r>
            <a:endParaRPr lang="en-US" sz="3200" b="1" dirty="0">
              <a:solidFill>
                <a:schemeClr val="bg1"/>
              </a:solidFill>
            </a:endParaRPr>
          </a:p>
        </p:txBody>
      </p:sp>
      <p:sp>
        <p:nvSpPr>
          <p:cNvPr id="14" name="TextBox 13"/>
          <p:cNvSpPr txBox="1"/>
          <p:nvPr/>
        </p:nvSpPr>
        <p:spPr>
          <a:xfrm>
            <a:off x="4499992" y="4149080"/>
            <a:ext cx="4536504" cy="1077218"/>
          </a:xfrm>
          <a:prstGeom prst="rect">
            <a:avLst/>
          </a:prstGeom>
          <a:noFill/>
        </p:spPr>
        <p:txBody>
          <a:bodyPr wrap="square" rtlCol="0">
            <a:spAutoFit/>
          </a:bodyPr>
          <a:lstStyle/>
          <a:p>
            <a:pPr algn="ctr"/>
            <a:r>
              <a:rPr lang="ar-JO" sz="3200" b="1" dirty="0">
                <a:solidFill>
                  <a:schemeClr val="bg1"/>
                </a:solidFill>
              </a:rPr>
              <a:t>خلقت الطيور قبل الزواحف و الثدييات</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ar-JO" b="1" i="1" dirty="0">
                <a:solidFill>
                  <a:schemeClr val="bg1"/>
                </a:solidFill>
                <a:latin typeface="Arial" charset="0"/>
              </a:rPr>
              <a:t>تفسيرات                 غير متوافقة</a:t>
            </a:r>
            <a:endParaRPr lang="en-US" sz="3600" dirty="0">
              <a:latin typeface="Arial" charset="0"/>
            </a:endParaRP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76464" cy="584775"/>
          </a:xfrm>
          <a:prstGeom prst="rect">
            <a:avLst/>
          </a:prstGeom>
          <a:noFill/>
        </p:spPr>
        <p:txBody>
          <a:bodyPr wrap="square" rtlCol="0">
            <a:spAutoFit/>
          </a:bodyPr>
          <a:lstStyle/>
          <a:p>
            <a:pPr algn="ctr"/>
            <a:r>
              <a:rPr lang="ar-JO" sz="3200" b="1" dirty="0">
                <a:solidFill>
                  <a:schemeClr val="bg1"/>
                </a:solidFill>
              </a:rPr>
              <a:t>تشكلت الشمس قبل الأرض</a:t>
            </a:r>
            <a:endParaRPr lang="en-US" sz="3200" b="1" dirty="0">
              <a:solidFill>
                <a:schemeClr val="bg1"/>
              </a:solidFill>
            </a:endParaRPr>
          </a:p>
        </p:txBody>
      </p:sp>
      <p:sp>
        <p:nvSpPr>
          <p:cNvPr id="12" name="TextBox 11"/>
          <p:cNvSpPr txBox="1"/>
          <p:nvPr/>
        </p:nvSpPr>
        <p:spPr>
          <a:xfrm>
            <a:off x="4499992" y="2492896"/>
            <a:ext cx="4176464" cy="1077218"/>
          </a:xfrm>
          <a:prstGeom prst="rect">
            <a:avLst/>
          </a:prstGeom>
          <a:noFill/>
        </p:spPr>
        <p:txBody>
          <a:bodyPr wrap="square" rtlCol="0">
            <a:spAutoFit/>
          </a:bodyPr>
          <a:lstStyle/>
          <a:p>
            <a:pPr algn="ctr"/>
            <a:r>
              <a:rPr lang="ar-JO" sz="3200" b="1" dirty="0">
                <a:solidFill>
                  <a:schemeClr val="bg1"/>
                </a:solidFill>
              </a:rPr>
              <a:t>تشكلت الشمس في اليوم الرابع بعد الأرض</a:t>
            </a:r>
            <a:endParaRPr lang="en-US" sz="3200" b="1" dirty="0">
              <a:solidFill>
                <a:schemeClr val="bg1"/>
              </a:solidFill>
            </a:endParaRPr>
          </a:p>
        </p:txBody>
      </p:sp>
      <p:sp>
        <p:nvSpPr>
          <p:cNvPr id="13" name="TextBox 12"/>
          <p:cNvSpPr txBox="1"/>
          <p:nvPr/>
        </p:nvSpPr>
        <p:spPr>
          <a:xfrm>
            <a:off x="323528" y="4595644"/>
            <a:ext cx="4176464" cy="584775"/>
          </a:xfrm>
          <a:prstGeom prst="rect">
            <a:avLst/>
          </a:prstGeom>
          <a:noFill/>
        </p:spPr>
        <p:txBody>
          <a:bodyPr wrap="square" rtlCol="0">
            <a:spAutoFit/>
          </a:bodyPr>
          <a:lstStyle/>
          <a:p>
            <a:pPr algn="ctr"/>
            <a:r>
              <a:rPr lang="ar-JO" sz="3200" b="1" dirty="0">
                <a:solidFill>
                  <a:schemeClr val="bg1"/>
                </a:solidFill>
              </a:rPr>
              <a:t>تشكلت الشمس من نجوم أقدم</a:t>
            </a:r>
            <a:endParaRPr lang="en-US" sz="3200" b="1" dirty="0">
              <a:solidFill>
                <a:schemeClr val="bg1"/>
              </a:solidFill>
            </a:endParaRPr>
          </a:p>
        </p:txBody>
      </p:sp>
      <p:sp>
        <p:nvSpPr>
          <p:cNvPr id="14" name="TextBox 13"/>
          <p:cNvSpPr txBox="1"/>
          <p:nvPr/>
        </p:nvSpPr>
        <p:spPr>
          <a:xfrm>
            <a:off x="4499992" y="4595644"/>
            <a:ext cx="4176464" cy="1077218"/>
          </a:xfrm>
          <a:prstGeom prst="rect">
            <a:avLst/>
          </a:prstGeom>
          <a:noFill/>
        </p:spPr>
        <p:txBody>
          <a:bodyPr wrap="square" rtlCol="0">
            <a:spAutoFit/>
          </a:bodyPr>
          <a:lstStyle/>
          <a:p>
            <a:pPr algn="ctr"/>
            <a:r>
              <a:rPr lang="ar-JO" sz="3200" b="1" dirty="0">
                <a:solidFill>
                  <a:schemeClr val="bg1"/>
                </a:solidFill>
              </a:rPr>
              <a:t>تشكلت الشمس و القمر و النجوم معاً</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إذا كان الكون قد أتى من انفجار كبير فيجب أن يتم توزيع المادة بالتساوي . ومع ذلك يحتوي الكون على توزيع غير متساوٍ للكتلة ، وهذا يعني أن المادة تتركز في مناطق ومستويات حول مناطق فارغة نسبيًا.</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09252"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"شرع عالمان فلكيان هما جيلر وهوشرا ، في برنامج قياس متوقعين العثور على دليل يدعم نموذج الانفجار العظيم, من خلال تجميع خرائط النجوم الكبيرة و كانا يأملان في إثبات أن المادة موزعة بشكل موحد في جميع أنحاء الكون (عندما يتم أخذ مقياس كبير بما فيه الكفاية في الاعتبار ).</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11300"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rPr>
              <a:t>يشك علماء الفلك الآن في الانفجار العظيم</a:t>
            </a:r>
            <a:endParaRPr lang="en-US" b="1" dirty="0">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rPr>
              <a:t>كلما أحرزوا تقدمًا أكبر في عرضهم الخرائطي للفضاء، أصبح أكثر وضوحًا أن المجرات البعيدة تتجمع مثل القارات الكونية وراء مساحات فارغة تقريبًا. لقد اهتز نموذج الانفجار العظيم بشدة بهذا الاكتشاف."</a:t>
            </a:r>
            <a:endParaRPr lang="en-US" sz="3200" b="1" dirty="0">
              <a:solidFill>
                <a:schemeClr val="bg1"/>
              </a:solidFill>
              <a:effectLst>
                <a:glow rad="101600">
                  <a:schemeClr val="tx1"/>
                </a:glow>
              </a:effectLst>
              <a:latin typeface="Arial"/>
              <a:cs typeface="Arial"/>
            </a:endParaRPr>
          </a:p>
        </p:txBody>
      </p:sp>
      <p:sp>
        <p:nvSpPr>
          <p:cNvPr id="313348"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cs typeface="Arial" charset="0"/>
              </a:rPr>
              <a:t>ويرنر غيت</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ar-JO" b="1" i="1" dirty="0">
                <a:solidFill>
                  <a:schemeClr val="bg1"/>
                </a:solidFill>
              </a:rPr>
              <a:t>من هو كولينز ؟</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 typeface="Arial" pitchFamily="34" charset="0"/>
              <a:buChar char="•"/>
              <a:defRPr/>
            </a:pPr>
            <a:r>
              <a:rPr lang="ar-JO" sz="3600" b="1" dirty="0">
                <a:solidFill>
                  <a:schemeClr val="bg1"/>
                </a:solidFill>
                <a:effectLst>
                  <a:outerShdw blurRad="50800" dist="88900" dir="2700000" algn="tl" rotWithShape="0">
                    <a:srgbClr val="000000">
                      <a:alpha val="95000"/>
                    </a:srgbClr>
                  </a:outerShdw>
                </a:effectLst>
              </a:rPr>
              <a:t>أحد العلماء الرائدين في العالم .</a:t>
            </a: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rPr>
              <a:t>* المدير السابق لمشروع الجينوم </a:t>
            </a:r>
            <a:r>
              <a:rPr lang="en-US" sz="3600" b="1" dirty="0">
                <a:solidFill>
                  <a:schemeClr val="bg1"/>
                </a:solidFill>
              </a:rPr>
              <a:t>(DNA</a:t>
            </a:r>
            <a:r>
              <a:rPr lang="ar-JO" sz="3600" b="1" dirty="0">
                <a:solidFill>
                  <a:schemeClr val="bg1"/>
                </a:solidFill>
              </a:rPr>
              <a:t> البشري (</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endParaRPr lang="en-US" sz="3600" b="1"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b="1" dirty="0">
                <a:solidFill>
                  <a:schemeClr val="bg1"/>
                </a:solidFill>
                <a:effectLst>
                  <a:outerShdw blurRad="50800" dist="88900" dir="2700000" algn="tl" rotWithShape="0">
                    <a:srgbClr val="000000">
                      <a:alpha val="95000"/>
                    </a:srgbClr>
                  </a:outerShdw>
                </a:effectLst>
              </a:rPr>
              <a:t>* ملحد سابق, مؤمن حالياً </a:t>
            </a:r>
            <a:endParaRPr lang="en-US" sz="3600" b="1" dirty="0">
              <a:solidFill>
                <a:schemeClr val="bg1"/>
              </a:solidFill>
              <a:effectLst>
                <a:outerShdw blurRad="50800" dist="88900" dir="2700000" algn="tl" rotWithShape="0">
                  <a:srgbClr val="000000">
                    <a:alpha val="95000"/>
                  </a:srgbClr>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ar-JO" b="1" dirty="0">
                <a:solidFill>
                  <a:schemeClr val="bg1"/>
                </a:solidFill>
                <a:latin typeface="Arial" charset="0"/>
              </a:rPr>
              <a:t>د. دوان غيش     </a:t>
            </a:r>
            <a:r>
              <a:rPr lang="en-US" b="1" dirty="0">
                <a:solidFill>
                  <a:schemeClr val="bg1"/>
                </a:solidFill>
                <a:latin typeface="Arial" charset="0"/>
              </a:rPr>
              <a:t> </a:t>
            </a:r>
          </a:p>
          <a:p>
            <a:pPr eaLnBrk="1" hangingPunct="1"/>
            <a:r>
              <a:rPr lang="ar-JO" b="1" dirty="0">
                <a:solidFill>
                  <a:schemeClr val="bg1"/>
                </a:solidFill>
                <a:latin typeface="Arial" charset="0"/>
              </a:rPr>
              <a:t>(معهد أبحاث الخلق)</a:t>
            </a:r>
            <a:endParaRPr lang="en-US" b="1" dirty="0">
              <a:solidFill>
                <a:schemeClr val="bg1"/>
              </a:solidFill>
              <a:latin typeface="Arial" charset="0"/>
            </a:endParaRPr>
          </a:p>
        </p:txBody>
      </p:sp>
      <p:pic>
        <p:nvPicPr>
          <p:cNvPr id="315394" name="Picture 3" descr="duane gis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chemeClr val="bg1"/>
                </a:solidFill>
                <a:cs typeface="Arial" charset="0"/>
              </a:rPr>
              <a:t>1. غير فعال</a:t>
            </a:r>
          </a:p>
          <a:p>
            <a:pPr algn="r"/>
            <a:r>
              <a:rPr lang="ar-JO" sz="4000" b="1" dirty="0">
                <a:solidFill>
                  <a:schemeClr val="bg1"/>
                </a:solidFill>
                <a:cs typeface="Arial" charset="0"/>
              </a:rPr>
              <a:t>2. غير علمي</a:t>
            </a:r>
            <a:endParaRPr lang="en-US" sz="4000" b="1" dirty="0">
              <a:solidFill>
                <a:schemeClr val="bg1"/>
              </a:solidFill>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eaLnBrk="1" hangingPunct="1"/>
            <a:r>
              <a:rPr lang="ar-JO" b="1" i="1" dirty="0">
                <a:solidFill>
                  <a:schemeClr val="bg1"/>
                </a:solidFill>
                <a:latin typeface="Arial" charset="0"/>
              </a:rPr>
              <a:t>التطور             الإيماني</a:t>
            </a:r>
            <a:endParaRPr lang="en-US" b="1" i="1" dirty="0">
              <a:solidFill>
                <a:schemeClr val="bg1"/>
              </a:solidFill>
              <a:latin typeface="Arial" charset="0"/>
            </a:endParaRPr>
          </a:p>
        </p:txBody>
      </p:sp>
      <p:sp>
        <p:nvSpPr>
          <p:cNvPr id="315397"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chemeClr val="accent6">
                      <a:lumMod val="75000"/>
                    </a:schemeClr>
                  </a:solidFill>
                  <a:latin typeface="Arial" charset="0"/>
                </a:rPr>
                <a:t>حكايات تطورية</a:t>
              </a:r>
              <a:endParaRPr lang="en-US" sz="3200" b="1" dirty="0">
                <a:solidFill>
                  <a:schemeClr val="accent6">
                    <a:lumMod val="75000"/>
                  </a:schemeClr>
                </a:solidFill>
                <a:latin typeface="Arial"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الانتقالية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3857620" y="1946296"/>
            <a:ext cx="5120164"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عاشت الديناصورات         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3600" b="1" dirty="0">
                <a:solidFill>
                  <a:schemeClr val="bg1"/>
                </a:solidFill>
              </a:rPr>
              <a:t>نعم . خلق الله الديناصورات باكراً في اليوم السادس من الخلق</a:t>
            </a:r>
            <a:endParaRPr lang="en-US" sz="3600" b="1" dirty="0">
              <a:solidFill>
                <a:schemeClr val="bg1"/>
              </a:solidFill>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ar-JO" sz="5400" b="1" u="sng" dirty="0">
                <a:solidFill>
                  <a:srgbClr val="FFFFFF"/>
                </a:solidFill>
                <a:latin typeface="Arial" charset="0"/>
              </a:rPr>
              <a:t>الديناصورات</a:t>
            </a:r>
          </a:p>
          <a:p>
            <a:pPr algn="r" eaLnBrk="1" hangingPunct="1"/>
            <a:r>
              <a:rPr lang="ar-JO" sz="5400" b="1" u="sng" dirty="0">
                <a:solidFill>
                  <a:srgbClr val="FFFFFF"/>
                </a:solidFill>
                <a:latin typeface="Arial" charset="0"/>
              </a:rPr>
              <a:t>بحسب التصميم</a:t>
            </a:r>
            <a:endParaRPr lang="en-US" sz="5400" b="1" u="sng" dirty="0">
              <a:solidFill>
                <a:srgbClr val="FFFFFF"/>
              </a:solidFill>
              <a:latin typeface="Arial"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ar-JO" b="1" i="1" dirty="0">
                <a:solidFill>
                  <a:schemeClr val="tx1"/>
                </a:solidFill>
                <a:latin typeface="Arial" charset="0"/>
              </a:rPr>
              <a:t>تنازل البشر</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ar-JO" b="1" dirty="0">
                <a:latin typeface="Arial" charset="0"/>
              </a:rPr>
              <a:t>بالتأكيد قد تنازلنا</a:t>
            </a:r>
            <a:endParaRPr lang="en-US" b="1" dirty="0">
              <a:latin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ar-JO" sz="5400" b="1" i="1" dirty="0">
                <a:solidFill>
                  <a:srgbClr val="00FABE"/>
                </a:solidFill>
                <a:latin typeface="Arial" charset="0"/>
              </a:rPr>
              <a:t>التنازل يستمر</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1600" b="1" i="1" dirty="0">
                <a:solidFill>
                  <a:schemeClr val="accent6">
                    <a:lumMod val="75000"/>
                  </a:schemeClr>
                </a:solidFill>
                <a:latin typeface="Arial" charset="0"/>
              </a:rPr>
              <a:t>آمن بالتطور إن اردت</a:t>
            </a:r>
            <a:endParaRPr lang="en-US" sz="1600" b="1" i="1" dirty="0">
              <a:solidFill>
                <a:schemeClr val="accent6">
                  <a:lumMod val="75000"/>
                </a:schemeClr>
              </a:solidFill>
              <a:latin typeface="Arial" charset="0"/>
            </a:endParaRPr>
          </a:p>
        </p:txBody>
      </p:sp>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dirty="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5635" name="Text Box 14"/>
          <p:cNvSpPr txBox="1">
            <a:spLocks noChangeArrowheads="1"/>
          </p:cNvSpPr>
          <p:nvPr/>
        </p:nvSpPr>
        <p:spPr bwMode="auto">
          <a:xfrm>
            <a:off x="8301911" y="76200"/>
            <a:ext cx="69762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لقد تحول من كونه أحد أكبر الاكتشافات في القرن العشرين إلى أكبر إحراج علمي له. تم العثور على بقايا سلف بشري يدعى يوانثروبوس داوسوني خلال 1911-1915 في بلتداون ، ساسكس.</a:t>
            </a:r>
            <a:endParaRPr lang="en-US" sz="3200" b="1" dirty="0">
              <a:solidFill>
                <a:schemeClr val="bg1"/>
              </a:solidFill>
              <a:cs typeface="Arial" charset="0"/>
            </a:endParaRPr>
          </a:p>
          <a:p>
            <a:pPr algn="r" eaLnBrk="1" hangingPunct="1">
              <a:spcBef>
                <a:spcPct val="20000"/>
              </a:spcBef>
            </a:pPr>
            <a:r>
              <a:rPr lang="en-US" b="1" dirty="0">
                <a:solidFill>
                  <a:schemeClr val="bg1"/>
                </a:solidFill>
                <a:cs typeface="Arial" charset="0"/>
                <a:hlinkClick r:id="rId3"/>
              </a:rPr>
              <a:t>www.bbc.co.uk</a:t>
            </a:r>
            <a:r>
              <a:rPr lang="en-US" b="1" dirty="0">
                <a:solidFill>
                  <a:schemeClr val="bg1"/>
                </a:solidFill>
                <a:cs typeface="Arial" charset="0"/>
              </a:rPr>
              <a:t> </a:t>
            </a:r>
            <a:r>
              <a:rPr lang="ar-JO" b="1" dirty="0">
                <a:solidFill>
                  <a:schemeClr val="bg1"/>
                </a:solidFill>
                <a:cs typeface="Arial" charset="0"/>
              </a:rPr>
              <a:t>23 تشرين ثاني 2003</a:t>
            </a:r>
            <a:endParaRPr lang="en-US" sz="2800" b="1" dirty="0">
              <a:solidFill>
                <a:schemeClr val="bg1"/>
              </a:solidFill>
              <a:cs typeface="Arial" charset="0"/>
            </a:endParaRPr>
          </a:p>
        </p:txBody>
      </p:sp>
      <p:pic>
        <p:nvPicPr>
          <p:cNvPr id="327683" name="Picture 4" descr="piltdow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5"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نبراسكا (1922)</a:t>
            </a:r>
            <a:endParaRPr lang="en-US" dirty="0">
              <a:solidFill>
                <a:schemeClr val="bg1"/>
              </a:solidFill>
            </a:endParaRPr>
          </a:p>
        </p:txBody>
      </p:sp>
      <p:pic>
        <p:nvPicPr>
          <p:cNvPr id="329730" name="Picture 3" descr="NEANDERTH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2"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ar-JO" b="1" dirty="0"/>
              <a:t>انظروا هنا ، شخص ما تدنّس قبر العم باك</a:t>
            </a:r>
            <a:endParaRPr lang="en-US" b="1" i="1"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rPr>
              <a:t>رجل نياندرتال (1860)</a:t>
            </a:r>
            <a:endParaRPr lang="en-US" b="1"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r" eaLnBrk="1" hangingPunct="1"/>
            <a:r>
              <a:rPr lang="ar-JO" dirty="0">
                <a:solidFill>
                  <a:schemeClr val="bg1"/>
                </a:solidFill>
              </a:rPr>
              <a:t>* منحني </a:t>
            </a:r>
          </a:p>
          <a:p>
            <a:pPr marL="268288" indent="-268288" algn="r" eaLnBrk="1" hangingPunct="1"/>
            <a:r>
              <a:rPr lang="ar-JO" dirty="0">
                <a:solidFill>
                  <a:schemeClr val="bg1"/>
                </a:solidFill>
              </a:rPr>
              <a:t>* الجماجم المسطحة </a:t>
            </a:r>
          </a:p>
          <a:p>
            <a:pPr marL="268288" indent="-268288" algn="r" eaLnBrk="1" hangingPunct="1"/>
            <a:r>
              <a:rPr lang="ar-JO" dirty="0">
                <a:solidFill>
                  <a:schemeClr val="bg1"/>
                </a:solidFill>
              </a:rPr>
              <a:t>* بعد عام 1908 أظهر رودولف فيرشو أنه فرنسي مصاب بالتهاب المفاصل </a:t>
            </a:r>
          </a:p>
          <a:p>
            <a:pPr marL="268288" indent="-268288" algn="r" eaLnBrk="1" hangingPunct="1"/>
            <a:r>
              <a:rPr lang="ar-JO" dirty="0">
                <a:solidFill>
                  <a:schemeClr val="bg1"/>
                </a:solidFill>
              </a:rPr>
              <a:t>* مشى آخرون منتصبين </a:t>
            </a:r>
          </a:p>
          <a:p>
            <a:pPr marL="268288" indent="-268288" algn="r" eaLnBrk="1" hangingPunct="1"/>
            <a:r>
              <a:rPr lang="ar-JO" dirty="0">
                <a:solidFill>
                  <a:schemeClr val="bg1"/>
                </a:solidFill>
              </a:rPr>
              <a:t>* تؤكد الأشعة السينية أنهم بشر يعانون من الكساح (بسبب نقص فيتامين د)</a:t>
            </a:r>
            <a:endParaRPr lang="en-US" b="1" dirty="0">
              <a:solidFill>
                <a:schemeClr val="bg1"/>
              </a:solidFill>
              <a:latin typeface="Arial" charset="0"/>
            </a:endParaRPr>
          </a:p>
        </p:txBody>
      </p:sp>
      <p:pic>
        <p:nvPicPr>
          <p:cNvPr id="331779" name="Picture 4" descr="cave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altLang="ja-JP" sz="4800" b="1" dirty="0">
                <a:solidFill>
                  <a:schemeClr val="bg1"/>
                </a:solidFill>
                <a:effectLst>
                  <a:outerShdw blurRad="38100" dist="38100" dir="2700000" algn="tl">
                    <a:srgbClr val="000000"/>
                  </a:outerShdw>
                </a:effectLst>
              </a:rPr>
              <a:t>أحب لوسي (1973)</a:t>
            </a:r>
            <a:endParaRPr lang="en-US" b="1"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r" eaLnBrk="1" hangingPunct="1"/>
            <a:r>
              <a:rPr lang="ar-JO" sz="2800" b="1" dirty="0">
                <a:solidFill>
                  <a:schemeClr val="bg1"/>
                </a:solidFill>
              </a:rPr>
              <a:t>أسترالوبيثكس أفارينسيس (الملقب لوسي)</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2800" b="1" dirty="0">
                <a:solidFill>
                  <a:schemeClr val="bg1"/>
                </a:solidFill>
              </a:rPr>
              <a:t>عندما كانت هناك حاجة إلى مفصل الركبة لإثبات أن لوسي تسير في وضع مستقيم فاستخدموا مفصلًا وجد على ارتفاع أكثر من 60 مترًا في الطبقات وأكثر من ثلاثة كيلومترات!</a:t>
            </a:r>
            <a:endParaRPr lang="en-US" sz="2800" b="1" dirty="0">
              <a:solidFill>
                <a:schemeClr val="bg1"/>
              </a:solidFill>
              <a:cs typeface="Arial" charset="0"/>
            </a:endParaRPr>
          </a:p>
        </p:txBody>
      </p:sp>
      <p:sp>
        <p:nvSpPr>
          <p:cNvPr id="333829"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t>"في صباح اليوم التالي ... مع شروق الشمس استسلمت ليسوع المسيح" (ص 225)</a:t>
            </a:r>
            <a:endParaRPr lang="en-US" sz="3200" b="1" dirty="0"/>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ar-JO" b="1" dirty="0">
                <a:solidFill>
                  <a:schemeClr val="bg1"/>
                </a:solidFill>
                <a:effectLst>
                  <a:glow rad="139700">
                    <a:schemeClr val="accent4">
                      <a:satMod val="175000"/>
                      <a:alpha val="87000"/>
                    </a:schemeClr>
                  </a:glow>
                </a:effectLst>
                <a:latin typeface="Arial" charset="0"/>
                <a:ea typeface="宋体" charset="0"/>
                <a:cs typeface="宋体" charset="0"/>
              </a:rPr>
              <a:t>استسلامه</a:t>
            </a:r>
            <a:endParaRPr lang="en-US" b="1" dirty="0">
              <a:solidFill>
                <a:schemeClr val="bg1"/>
              </a:solidFill>
              <a:effectLst>
                <a:glow rad="139700">
                  <a:schemeClr val="accent4">
                    <a:satMod val="175000"/>
                    <a:alpha val="87000"/>
                  </a:schemeClr>
                </a:glow>
              </a:effectLst>
              <a:latin typeface="Arial" charset="0"/>
              <a:ea typeface="宋体" charset="0"/>
              <a:cs typeface="宋体"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كل الآخرين مرفوضين</a:t>
            </a:r>
            <a:endParaRPr lang="en-US" sz="4000" b="1"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dirty="0">
                <a:solidFill>
                  <a:schemeClr val="bg1"/>
                </a:solidFill>
                <a:latin typeface="Arial" charset="0"/>
              </a:rPr>
              <a:t>= </a:t>
            </a:r>
            <a:r>
              <a:rPr lang="ar-JO" sz="2800" b="1" dirty="0">
                <a:solidFill>
                  <a:schemeClr val="bg1"/>
                </a:solidFill>
                <a:latin typeface="Arial" charset="0"/>
              </a:rPr>
              <a:t>إنسان الغابة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رامابيثكس</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بعمر ستة أشهر</a:t>
            </a:r>
            <a:endParaRPr lang="en-US" sz="2800" b="1" dirty="0">
              <a:solidFill>
                <a:schemeClr val="bg1"/>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أورس</a:t>
            </a:r>
            <a:endParaRPr lang="en-US" sz="2800" b="1" i="1" dirty="0">
              <a:solidFill>
                <a:schemeClr val="bg1"/>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أسترالوبيثكس (1924)</a:t>
            </a:r>
            <a:endParaRPr lang="en-US" sz="2800" b="1" i="1" dirty="0">
              <a:solidFill>
                <a:schemeClr val="bg1"/>
              </a:solidFill>
              <a:cs typeface="Arial" charset="0"/>
            </a:endParaRP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 عظيم</a:t>
            </a:r>
            <a:endParaRPr lang="en-US" sz="2800" b="1" dirty="0">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جافا</a:t>
            </a:r>
            <a:endParaRPr lang="en-US" sz="2800" b="1" i="1" dirty="0">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قرد</a:t>
            </a:r>
            <a:endParaRPr lang="en-US" sz="2800" b="1" dirty="0">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بيكنغ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cs typeface="Arial" charset="0"/>
              </a:rPr>
              <a:t>= </a:t>
            </a:r>
            <a:r>
              <a:rPr lang="ar-JO" sz="2800" b="1" dirty="0">
                <a:solidFill>
                  <a:schemeClr val="bg1"/>
                </a:solidFill>
                <a:cs typeface="Arial" charset="0"/>
              </a:rPr>
              <a:t>أوروبي معاصر</a:t>
            </a:r>
            <a:endParaRPr lang="en-US" sz="2800" b="1" dirty="0">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cs typeface="Arial" charset="0"/>
              </a:rPr>
              <a:t>رجل كرو-ماغنون</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88" name="Text Box 14"/>
          <p:cNvSpPr txBox="1">
            <a:spLocks noChangeArrowheads="1"/>
          </p:cNvSpPr>
          <p:nvPr/>
        </p:nvSpPr>
        <p:spPr bwMode="auto">
          <a:xfrm>
            <a:off x="8301911" y="44450"/>
            <a:ext cx="6976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70ن</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cstate="print">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الرئيسيات المبكرة</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الإنسان المنتصب</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إنسان العصر الحجري العاقل</a:t>
            </a:r>
            <a:endParaRPr lang="en-US" sz="1600" b="1" dirty="0">
              <a:solidFill>
                <a:srgbClr val="000000"/>
              </a:solidFill>
              <a:latin typeface="Futura Condensed"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تطور الإنسان العاقل</a:t>
            </a:r>
            <a:endParaRPr lang="en-US" sz="1600" b="1" dirty="0">
              <a:solidFill>
                <a:srgbClr val="000000"/>
              </a:solidFill>
              <a:latin typeface="Futura Condensed"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6600" b="1" dirty="0">
                <a:solidFill>
                  <a:prstClr val="white"/>
                </a:solidFill>
                <a:latin typeface="Futura Condensed" charset="0"/>
                <a:cs typeface="Futura Condensed" charset="0"/>
              </a:rPr>
              <a:t>تطور الإنسان</a:t>
            </a:r>
            <a:endParaRPr lang="en-US" sz="6600" b="1" dirty="0">
              <a:solidFill>
                <a:prstClr val="white"/>
              </a:solidFill>
              <a:latin typeface="Futura Condensed"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srgbClr val="000000"/>
                </a:solidFill>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ar-JO" sz="6000" b="1" i="1" dirty="0">
                <a:solidFill>
                  <a:schemeClr val="bg1"/>
                </a:solidFill>
                <a:latin typeface="Arial" charset="0"/>
              </a:rPr>
              <a:t>المشاكل اللاهوتية حول      التطور الإيماني</a:t>
            </a:r>
            <a:endParaRPr lang="en-US" dirty="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eaLnBrk="1" hangingPunct="1"/>
            <a:r>
              <a:rPr lang="ar-JO" b="1" i="1" dirty="0">
                <a:solidFill>
                  <a:schemeClr val="bg1"/>
                </a:solidFill>
              </a:rPr>
              <a:t>مثل ثقب الأوزون الضخم هذا (2000) ، أعتقد أن التطور الإيماني به بعض الثغرات اللاهوتية التي يجب معالجتها </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7"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ar-JO" sz="4800" b="1" i="1" dirty="0">
                <a:solidFill>
                  <a:schemeClr val="bg1"/>
                </a:solidFill>
                <a:latin typeface="Arial" charset="0"/>
                <a:cs typeface="Arial" charset="0"/>
              </a:rPr>
              <a:t>قصة الخليقة</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rPr>
              <a:t>سفر التكوين 1-2 هو وصف مباشر للخلق لا يلمح حتى إلى التطور</a:t>
            </a:r>
            <a:endParaRPr lang="en-US" sz="3600" b="1" dirty="0">
              <a:solidFill>
                <a:schemeClr val="bg1"/>
              </a:solidFill>
              <a:ea typeface="+mn-ea"/>
            </a:endParaRPr>
          </a:p>
        </p:txBody>
      </p:sp>
      <p:pic>
        <p:nvPicPr>
          <p:cNvPr id="343044"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3046"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3047" name="Text Box 14"/>
          <p:cNvSpPr txBox="1">
            <a:spLocks noChangeArrowheads="1"/>
          </p:cNvSpPr>
          <p:nvPr/>
        </p:nvSpPr>
        <p:spPr bwMode="auto">
          <a:xfrm>
            <a:off x="8521212" y="404813"/>
            <a:ext cx="5100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FF"/>
                </a:solidFill>
                <a:ea typeface="+mj-ea"/>
              </a:rPr>
              <a:t>هل تكوين 1 – 11 حقيقة تاريخية ؟</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cstate="print">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1. </a:t>
            </a:r>
            <a:r>
              <a:rPr lang="ar-JO" b="1" u="sng" dirty="0">
                <a:solidFill>
                  <a:srgbClr val="FFFFFF"/>
                </a:solidFill>
                <a:latin typeface="Arial"/>
                <a:ea typeface="ＭＳ Ｐゴシック" pitchFamily="-112" charset="-128"/>
                <a:cs typeface="Arial"/>
              </a:rPr>
              <a:t>الأساطير لا تعلم حقائق عميقة أفضل </a:t>
            </a:r>
            <a:r>
              <a:rPr lang="ar-JO" b="1" dirty="0">
                <a:solidFill>
                  <a:srgbClr val="FFFFFF"/>
                </a:solidFill>
                <a:latin typeface="Arial"/>
                <a:ea typeface="ＭＳ Ｐゴシック" pitchFamily="-112" charset="-128"/>
                <a:cs typeface="Arial"/>
              </a:rPr>
              <a:t>من التاريخ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2. النهج غير التاريخي </a:t>
            </a:r>
            <a:r>
              <a:rPr lang="ar-JO" b="1" u="sng" dirty="0">
                <a:solidFill>
                  <a:srgbClr val="FFFFFF"/>
                </a:solidFill>
                <a:latin typeface="Arial"/>
                <a:ea typeface="ＭＳ Ｐゴシック" pitchFamily="-112" charset="-128"/>
                <a:cs typeface="Arial"/>
              </a:rPr>
              <a:t>موضوعي </a:t>
            </a:r>
            <a:r>
              <a:rPr lang="ar-JO" b="1" dirty="0">
                <a:solidFill>
                  <a:srgbClr val="FFFFFF"/>
                </a:solidFill>
                <a:latin typeface="Arial"/>
                <a:ea typeface="ＭＳ Ｐゴシック" pitchFamily="-112" charset="-128"/>
                <a:cs typeface="Arial"/>
              </a:rPr>
              <a:t>جداً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3. تكوين 1 – 11 يمتلك </a:t>
            </a:r>
            <a:r>
              <a:rPr lang="ar-JO" b="1" u="sng" dirty="0">
                <a:solidFill>
                  <a:srgbClr val="FFFFFF"/>
                </a:solidFill>
                <a:latin typeface="Arial"/>
                <a:ea typeface="ＭＳ Ｐゴシック" pitchFamily="-112" charset="-128"/>
                <a:cs typeface="Arial"/>
              </a:rPr>
              <a:t>معلومات حيوية </a:t>
            </a:r>
            <a:r>
              <a:rPr lang="ar-JO" b="1" dirty="0">
                <a:solidFill>
                  <a:srgbClr val="FFFFFF"/>
                </a:solidFill>
                <a:latin typeface="Arial"/>
                <a:ea typeface="ＭＳ Ｐゴシック" pitchFamily="-112" charset="-128"/>
                <a:cs typeface="Arial"/>
              </a:rPr>
              <a:t>و غير معروفة بخلافه .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4. تكوين 1 – 11 يتفق مع </a:t>
            </a:r>
            <a:r>
              <a:rPr lang="ar-JO" b="1" u="sng" dirty="0">
                <a:solidFill>
                  <a:srgbClr val="FFFFFF"/>
                </a:solidFill>
                <a:latin typeface="Arial"/>
                <a:ea typeface="ＭＳ Ｐゴシック" pitchFamily="-112" charset="-128"/>
                <a:cs typeface="Arial"/>
              </a:rPr>
              <a:t>الحجة</a:t>
            </a:r>
            <a:r>
              <a:rPr lang="ar-JO" b="1" dirty="0">
                <a:solidFill>
                  <a:srgbClr val="FFFFFF"/>
                </a:solidFill>
                <a:latin typeface="Arial"/>
                <a:ea typeface="ＭＳ Ｐゴシック" pitchFamily="-112" charset="-128"/>
                <a:cs typeface="Arial"/>
              </a:rPr>
              <a:t> الكتابية عن الإختيار .</a:t>
            </a:r>
            <a:endParaRPr lang="en-US" b="1" u="sng"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5. الأحداث </a:t>
            </a:r>
            <a:r>
              <a:rPr lang="ar-JO" b="1" u="sng" dirty="0">
                <a:solidFill>
                  <a:srgbClr val="FFFFFF"/>
                </a:solidFill>
                <a:latin typeface="Arial"/>
                <a:ea typeface="ＭＳ Ｐゴシック" pitchFamily="-112" charset="-128"/>
                <a:cs typeface="Arial"/>
              </a:rPr>
              <a:t>تقدم تاريخياً</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6. يؤكد </a:t>
            </a:r>
            <a:r>
              <a:rPr lang="ar-JO" b="1" u="sng" dirty="0">
                <a:solidFill>
                  <a:srgbClr val="FFFFFF"/>
                </a:solidFill>
                <a:latin typeface="Arial"/>
                <a:ea typeface="ＭＳ Ｐゴシック" pitchFamily="-112" charset="-128"/>
                <a:cs typeface="Arial"/>
              </a:rPr>
              <a:t>العلم</a:t>
            </a:r>
            <a:r>
              <a:rPr lang="ar-JO" b="1" dirty="0">
                <a:solidFill>
                  <a:srgbClr val="FFFFFF"/>
                </a:solidFill>
                <a:latin typeface="Arial"/>
                <a:ea typeface="ＭＳ Ｐゴシック" pitchFamily="-112" charset="-128"/>
                <a:cs typeface="Arial"/>
              </a:rPr>
              <a:t> أن تكوين 1 – 11 هو سجل تاريخي .</a:t>
            </a:r>
            <a:endParaRPr lang="en-US" b="1" dirty="0">
              <a:solidFill>
                <a:srgbClr val="FFFFFF"/>
              </a:solidFill>
              <a:latin typeface="Arial"/>
              <a:ea typeface="ＭＳ Ｐゴシック" pitchFamily="-112" charset="-128"/>
              <a:cs typeface="Arial"/>
            </a:endParaRPr>
          </a:p>
          <a:p>
            <a:pPr marL="457200" indent="-457200" algn="r" eaLnBrk="1" hangingPunct="1">
              <a:spcBef>
                <a:spcPct val="50000"/>
              </a:spcBef>
              <a:defRPr/>
            </a:pPr>
            <a:r>
              <a:rPr lang="ar-JO" b="1" dirty="0">
                <a:solidFill>
                  <a:srgbClr val="FFFFFF"/>
                </a:solidFill>
                <a:latin typeface="Arial"/>
                <a:ea typeface="ＭＳ Ｐゴシック" pitchFamily="-112" charset="-128"/>
                <a:cs typeface="Arial"/>
              </a:rPr>
              <a:t>7. قال </a:t>
            </a:r>
            <a:r>
              <a:rPr lang="ar-JO" b="1" u="sng" dirty="0">
                <a:solidFill>
                  <a:srgbClr val="FFFFFF"/>
                </a:solidFill>
                <a:latin typeface="Arial"/>
                <a:ea typeface="ＭＳ Ｐゴシック" pitchFamily="-112" charset="-128"/>
                <a:cs typeface="Arial"/>
              </a:rPr>
              <a:t>المسيح</a:t>
            </a:r>
            <a:r>
              <a:rPr lang="ar-JO" b="1" dirty="0">
                <a:solidFill>
                  <a:srgbClr val="FFFFFF"/>
                </a:solidFill>
                <a:latin typeface="Arial"/>
                <a:ea typeface="ＭＳ Ｐゴシック" pitchFamily="-112" charset="-128"/>
                <a:cs typeface="Arial"/>
              </a:rPr>
              <a:t> أن الأحداث تاريخية (مت 19 : 4 – 6)</a:t>
            </a:r>
            <a:endParaRPr lang="en-US" b="1" dirty="0">
              <a:solidFill>
                <a:srgbClr val="FFFFFF"/>
              </a:solidFill>
              <a:latin typeface="Arial"/>
              <a:ea typeface="ＭＳ Ｐゴシック" pitchFamily="-112" charset="-128"/>
              <a:cs typeface="Arial"/>
            </a:endParaRPr>
          </a:p>
        </p:txBody>
      </p:sp>
      <p:pic>
        <p:nvPicPr>
          <p:cNvPr id="347141" name="Picture 7" descr="foo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chemeClr val="bg1"/>
                </a:solidFill>
                <a:cs typeface="Arial" charset="0"/>
              </a:rPr>
              <a:t>مشاكل لاهوتية</a:t>
            </a:r>
            <a:endParaRPr lang="en-US" sz="2000" b="1" dirty="0">
              <a:solidFill>
                <a:schemeClr val="bg1"/>
              </a:solidFill>
              <a:cs typeface="Arial"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3.أ.</a:t>
            </a:r>
            <a:endParaRPr lang="en-US" b="1" dirty="0">
              <a:solidFill>
                <a:schemeClr val="bg1"/>
              </a:solidFill>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ar-JO" sz="4000" b="1" dirty="0">
                <a:solidFill>
                  <a:schemeClr val="bg1"/>
                </a:solidFill>
                <a:latin typeface="Arial" charset="0"/>
              </a:rPr>
              <a:t>السقوط و أصل الشر الأخلاقي</a:t>
            </a:r>
            <a:endParaRPr lang="en-US" dirty="0">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eaLnBrk="1" hangingPunct="1">
              <a:buFontTx/>
              <a:buChar char="•"/>
            </a:pPr>
            <a:r>
              <a:rPr lang="ar-JO" sz="2800" b="1" dirty="0">
                <a:solidFill>
                  <a:schemeClr val="bg1"/>
                </a:solidFill>
              </a:rPr>
              <a:t>قصة آدم وحواء هي قصة رمزية شعرية وقوية لخطة الله لدخول الطبيعة الروحية (الروح) والقانون الأخلاقي إلى البشرية (كولينز ، 207)</a:t>
            </a:r>
            <a:endParaRPr lang="en-US" sz="2800" b="1" dirty="0">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349190"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49191"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latin typeface="Arial" charset="0"/>
              </a:rPr>
              <a:t>آدم مقابل المسيح</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رو 5 : 12 – 14 </a:t>
            </a:r>
            <a:endParaRPr lang="en-US" b="1" dirty="0">
              <a:cs typeface="Arial" charset="0"/>
            </a:endParaRP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22</a:t>
            </a:r>
            <a:endParaRPr lang="en-US" b="1" dirty="0">
              <a:cs typeface="Arial" charset="0"/>
            </a:endParaRPr>
          </a:p>
        </p:txBody>
      </p:sp>
      <p:sp>
        <p:nvSpPr>
          <p:cNvPr id="152585" name="Text Box 9"/>
          <p:cNvSpPr txBox="1">
            <a:spLocks noChangeArrowheads="1"/>
          </p:cNvSpPr>
          <p:nvPr/>
        </p:nvSpPr>
        <p:spPr bwMode="auto">
          <a:xfrm>
            <a:off x="2819400" y="3962400"/>
            <a:ext cx="3276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cs typeface="Arial" charset="0"/>
              </a:rPr>
              <a:t>1 كو 15 : 45 – 49 </a:t>
            </a:r>
            <a:endParaRPr lang="en-US" b="1" dirty="0">
              <a:cs typeface="Arial" charset="0"/>
            </a:endParaRPr>
          </a:p>
        </p:txBody>
      </p:sp>
      <p:pic>
        <p:nvPicPr>
          <p:cNvPr id="351240" name="Picture 10"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4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1242"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3.ب.</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ar-JO" b="1" i="1" dirty="0">
                <a:solidFill>
                  <a:schemeClr val="bg1"/>
                </a:solidFill>
                <a:latin typeface="Arial" charset="0"/>
              </a:rPr>
              <a:t>أصل الإنسان</a:t>
            </a:r>
            <a:endParaRPr lang="en-US" dirty="0">
              <a:solidFill>
                <a:schemeClr val="bg1"/>
              </a:solidFill>
              <a:latin typeface="Arial" charset="0"/>
            </a:endParaRPr>
          </a:p>
        </p:txBody>
      </p:sp>
      <p:pic>
        <p:nvPicPr>
          <p:cNvPr id="104451" name="Picture 3" descr="evo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rPr>
              <a:t>مشاكل لاهوتية</a:t>
            </a:r>
            <a:endParaRPr lang="en-US" b="1" dirty="0">
              <a:solidFill>
                <a:schemeClr val="bg1"/>
              </a:solidFill>
            </a:endParaRPr>
          </a:p>
        </p:txBody>
      </p:sp>
      <p:sp>
        <p:nvSpPr>
          <p:cNvPr id="104454" name="Text Box 6"/>
          <p:cNvSpPr txBox="1">
            <a:spLocks noChangeArrowheads="1"/>
          </p:cNvSpPr>
          <p:nvPr/>
        </p:nvSpPr>
        <p:spPr bwMode="auto">
          <a:xfrm>
            <a:off x="3352800" y="3124200"/>
            <a:ext cx="87075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solidFill>
                  <a:schemeClr val="bg1"/>
                </a:solidFill>
              </a:rPr>
              <a:t>أو</a:t>
            </a:r>
            <a:r>
              <a:rPr lang="en-US" sz="3200" b="1" dirty="0">
                <a:solidFill>
                  <a:schemeClr val="bg1"/>
                </a:solidFill>
              </a:rPr>
              <a:t>…</a:t>
            </a:r>
          </a:p>
        </p:txBody>
      </p:sp>
      <p:sp>
        <p:nvSpPr>
          <p:cNvPr id="104455" name="Text Box 7"/>
          <p:cNvSpPr txBox="1">
            <a:spLocks noChangeArrowheads="1"/>
          </p:cNvSpPr>
          <p:nvPr/>
        </p:nvSpPr>
        <p:spPr bwMode="auto">
          <a:xfrm>
            <a:off x="4071934" y="1600200"/>
            <a:ext cx="5072066"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6538" indent="-236538" algn="r" rtl="1">
              <a:buFont typeface="Arial" panose="020B0604020202020204" pitchFamily="34" charset="0"/>
              <a:buChar char="•"/>
            </a:pPr>
            <a:r>
              <a:rPr lang="ar-JO" sz="2800" b="1" dirty="0">
                <a:solidFill>
                  <a:schemeClr val="bg1"/>
                </a:solidFill>
              </a:rPr>
              <a:t>خلق من الطين (تك 2: 7, مت 19: 4)</a:t>
            </a:r>
          </a:p>
          <a:p>
            <a:pPr marL="236538" indent="-236538" algn="r" rtl="1">
              <a:buFont typeface="Arial" panose="020B0604020202020204" pitchFamily="34" charset="0"/>
              <a:buChar char="•"/>
            </a:pPr>
            <a:r>
              <a:rPr lang="ar-JO" sz="2800" b="1" dirty="0">
                <a:solidFill>
                  <a:schemeClr val="bg1"/>
                </a:solidFill>
              </a:rPr>
              <a:t>صورة الله (تك 1: 26-27) ليس القرود</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كانت حواء أم كل حي (تك 3: 20,.</a:t>
            </a:r>
            <a:br>
              <a:rPr lang="en-US" altLang="ja-JP" sz="2800" b="1" dirty="0">
                <a:solidFill>
                  <a:schemeClr val="bg1"/>
                </a:solidFill>
              </a:rPr>
            </a:br>
            <a:r>
              <a:rPr lang="ar-JO" altLang="ja-JP" sz="2800" b="1" dirty="0">
                <a:solidFill>
                  <a:schemeClr val="bg1"/>
                </a:solidFill>
              </a:rPr>
              <a:t>أع 7: 26)</a:t>
            </a:r>
            <a:endParaRPr lang="en-US" sz="2800" b="1" dirty="0">
              <a:solidFill>
                <a:schemeClr val="bg1"/>
              </a:solidFill>
            </a:endParaRPr>
          </a:p>
          <a:p>
            <a:pPr marL="236538" indent="-236538" algn="r" rtl="1">
              <a:buFont typeface="Arial" panose="020B0604020202020204" pitchFamily="34" charset="0"/>
              <a:buChar char="•"/>
            </a:pPr>
            <a:r>
              <a:rPr lang="ar-JO" altLang="ja-JP" sz="2800" b="1" dirty="0">
                <a:solidFill>
                  <a:schemeClr val="bg1"/>
                </a:solidFill>
              </a:rPr>
              <a:t> </a:t>
            </a:r>
            <a:r>
              <a:rPr lang="ar-JO" sz="2800" b="1" dirty="0">
                <a:solidFill>
                  <a:schemeClr val="bg1"/>
                </a:solidFill>
              </a:rPr>
              <a:t>الجميع أخطأوا في آدم (رو 5 : 12)</a:t>
            </a:r>
            <a:endParaRPr lang="en-US" sz="2800" b="1" dirty="0">
              <a:solidFill>
                <a:schemeClr val="bg1"/>
              </a:solidFill>
            </a:endParaRPr>
          </a:p>
        </p:txBody>
      </p:sp>
      <p:sp>
        <p:nvSpPr>
          <p:cNvPr id="352263"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2264" name="Text Box 14"/>
          <p:cNvSpPr txBox="1">
            <a:spLocks noChangeArrowheads="1"/>
          </p:cNvSpPr>
          <p:nvPr/>
        </p:nvSpPr>
        <p:spPr bwMode="auto">
          <a:xfrm>
            <a:off x="8303205" y="404813"/>
            <a:ext cx="7280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3.ج.</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ar-JO" b="1" i="1" dirty="0">
                <a:solidFill>
                  <a:schemeClr val="bg1"/>
                </a:solidFill>
                <a:latin typeface="Arial" charset="0"/>
              </a:rPr>
              <a:t>مراجعات       عظيمة</a:t>
            </a:r>
            <a:endParaRPr lang="en-US"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ar-JO" sz="4400" b="1" dirty="0">
                <a:solidFill>
                  <a:schemeClr val="bg1"/>
                </a:solidFill>
              </a:rPr>
              <a:t>"كتب فرانسيس كولينز شهادة شخصية غير عادية حول توافق الله والعلم. تفسيره للحمض النووي ككتاب تعليمات الله مقنع. تفسيره لإيمانه الشخصي هو قراءة مقنعة"</a:t>
            </a:r>
            <a:endParaRPr lang="en-US" sz="4400" b="1" dirty="0">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ar-JO" sz="3200" b="1" dirty="0">
                <a:solidFill>
                  <a:schemeClr val="bg1"/>
                </a:solidFill>
                <a:effectLst>
                  <a:glow rad="228600">
                    <a:schemeClr val="tx1"/>
                  </a:glow>
                </a:effectLst>
                <a:cs typeface="Arial"/>
              </a:rPr>
              <a:t>نيوت جينجريتش</a:t>
            </a:r>
            <a:endParaRPr lang="en-US" sz="3200" b="1" dirty="0">
              <a:solidFill>
                <a:schemeClr val="bg1"/>
              </a:solidFill>
              <a:effectLst>
                <a:glow rad="228600">
                  <a:schemeClr val="tx1"/>
                </a:glow>
              </a:effectLst>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charset="0"/>
                <a:ea typeface="ＭＳ Ｐゴシック" charset="0"/>
              </a:rPr>
              <a:t>ماذا تعتقد ؟</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print"/>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حسن      جداً</a:t>
              </a:r>
              <a:endPar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pic>
        <p:nvPicPr>
          <p:cNvPr id="6" name="Picture 5"/>
          <p:cNvPicPr>
            <a:picLocks noChangeAspect="1"/>
          </p:cNvPicPr>
          <p:nvPr/>
        </p:nvPicPr>
        <p:blipFill>
          <a:blip r:embed="rId5" cstate="print"/>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defTabSz="457200" eaLnBrk="1" hangingPunct="1">
              <a:defRPr/>
            </a:pPr>
            <a:r>
              <a:rPr lang="ar-JO" sz="3600" b="1" dirty="0">
                <a:solidFill>
                  <a:schemeClr val="bg1"/>
                </a:solidFill>
              </a:rPr>
              <a:t>ماذا يعني أن الخلق كان حسنًا جدًا إذا كان الموت موجودًا في ذلك الوقت؟</a:t>
            </a:r>
            <a:endParaRPr kumimoji="0" lang="en-US" altLang="zh-CN" sz="3600" b="1" i="0" u="none" strike="noStrike" kern="1200" cap="none" spc="0" normalizeH="0" baseline="0" noProof="0" dirty="0">
              <a:ln>
                <a:noFill/>
              </a:ln>
              <a:solidFill>
                <a:schemeClr val="bg1"/>
              </a:solidFill>
              <a:effectLst/>
              <a:uLnTx/>
              <a:uFillTx/>
              <a:latin typeface="Arial" charset="0"/>
              <a:ea typeface="ＭＳ Ｐゴシック" charset="0"/>
            </a:endParaRPr>
          </a:p>
        </p:txBody>
      </p:sp>
    </p:spTree>
    <p:extLst>
      <p:ext uri="{BB962C8B-B14F-4D97-AF65-F5344CB8AC3E}">
        <p14:creationId xmlns:p14="http://schemas.microsoft.com/office/powerpoint/2010/main" val="367765366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a:ea typeface="ＭＳ Ｐゴシック"/>
                <a:cs typeface="Arial"/>
              </a:rPr>
              <a:t>البداية</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CC"/>
                </a:solidFill>
                <a:effectLst/>
                <a:uLnTx/>
                <a:uFillTx/>
                <a:latin typeface="Arial"/>
                <a:ea typeface="ＭＳ Ｐゴシック"/>
                <a:cs typeface="Arial"/>
              </a:rPr>
              <a:t>المستقبل</a:t>
            </a:r>
            <a:endParaRPr kumimoji="0" lang="en-US" sz="2800" b="1" i="0" u="none" strike="noStrike" kern="1200" cap="none" spc="0" normalizeH="0" baseline="0" noProof="0" dirty="0">
              <a:ln>
                <a:noFill/>
              </a:ln>
              <a:solidFill>
                <a:srgbClr val="0000CC"/>
              </a:solidFill>
              <a:effectLst/>
              <a:uLnTx/>
              <a:uFillTx/>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عدو</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خطية الإنسان</a:t>
            </a:r>
            <a:r>
              <a:rPr kumimoji="0" lang="ar-JO" sz="1600" b="1" i="0" u="none" strike="noStrike" kern="1200" cap="none" spc="0" normalizeH="0" noProof="0" dirty="0">
                <a:ln>
                  <a:noFill/>
                </a:ln>
                <a:solidFill>
                  <a:srgbClr val="000000"/>
                </a:solidFill>
                <a:effectLst/>
                <a:uLnTx/>
                <a:uFillTx/>
                <a:latin typeface="Arial"/>
                <a:ea typeface="ＭＳ Ｐゴシック"/>
                <a:cs typeface="Arial"/>
              </a:rPr>
              <a:t> جلبت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سيتم التخلص من الموت</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بضعة آلاف من السنين</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مؤقت</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a:cs typeface="Arial"/>
              </a:rPr>
              <a:t>لا موت</a:t>
            </a:r>
            <a:endParaRPr kumimoji="0" lang="en-US" sz="1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كلمة الله</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a:cs typeface="Arial"/>
                </a:rPr>
                <a:t>رأي البشر</a:t>
              </a:r>
              <a:endParaRPr kumimoji="0" lang="en-US" sz="2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a:ea typeface="ＭＳ Ｐゴシック"/>
                  <a:cs typeface="Arial"/>
                </a:rPr>
                <a:t>ملايين و ملايين السنين</a:t>
              </a:r>
              <a:endParaRPr kumimoji="0" lang="en-US" sz="14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الموت و الحياة كانا دائماً معاً</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a:cs typeface="Arial"/>
                </a:rPr>
                <a:t>بما أن هناك حياة فالموت موجود</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a:ea typeface="ＭＳ Ｐゴシック"/>
                  <a:cs typeface="Arial"/>
                </a:rPr>
                <a:t>الموت دائم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3366FF"/>
                  </a:solidFill>
                  <a:latin typeface="Arial"/>
                  <a:ea typeface="ＭＳ Ｐゴシック"/>
                  <a:cs typeface="Arial"/>
                </a:rPr>
                <a:t>جزء من التاريخ</a:t>
              </a:r>
              <a:endParaRPr kumimoji="0" lang="en-US" sz="2000" b="0" i="0" u="none" strike="noStrike" kern="1200" cap="none" spc="0" normalizeH="0" baseline="0" noProof="0" dirty="0">
                <a:ln>
                  <a:noFill/>
                </a:ln>
                <a:solidFill>
                  <a:srgbClr val="3366FF"/>
                </a:solidFill>
                <a:effectLst/>
                <a:uLnTx/>
                <a:uFillTx/>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منذ متى وجد الموت (رو 5 : 12) ؟</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757976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رومية 5 : 12 </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4810856"/>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من أجل ذلك كأنما بإنسان واحد دخلت الخطية إلى العالم و بالخطية الموت و هكذا اجتاز الموت إلى جميع</a:t>
            </a:r>
            <a:r>
              <a:rPr kumimoji="0" lang="ar-JO" sz="3600" b="1" i="0" u="none" strike="noStrike" kern="1200" cap="none" spc="0" normalizeH="0" noProof="0" dirty="0">
                <a:ln>
                  <a:noFill/>
                </a:ln>
                <a:solidFill>
                  <a:srgbClr val="FFFFCC"/>
                </a:solidFill>
                <a:effectLst>
                  <a:glow rad="101600">
                    <a:srgbClr val="000000">
                      <a:alpha val="75000"/>
                    </a:srgbClr>
                  </a:glow>
                </a:effectLst>
                <a:uLnTx/>
                <a:uFillTx/>
                <a:latin typeface="Arial Narrow"/>
                <a:ea typeface="ＭＳ Ｐゴシック" pitchFamily="-111" charset="-128"/>
              </a:rPr>
              <a:t> الناس إذ أخطأ الجميع </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8517014"/>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algn="r" eaLnBrk="1" hangingPunct="1">
              <a:lnSpc>
                <a:spcPct val="90000"/>
              </a:lnSpc>
              <a:buNone/>
            </a:pPr>
            <a:r>
              <a:rPr lang="ar-JO" b="1" dirty="0">
                <a:solidFill>
                  <a:schemeClr val="bg1"/>
                </a:solidFill>
                <a:latin typeface="Arial" charset="0"/>
              </a:rPr>
              <a:t>- التوحيد</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الله المتسيد</a:t>
            </a:r>
            <a:endParaRPr lang="en-US" b="1" dirty="0">
              <a:solidFill>
                <a:schemeClr val="bg1"/>
              </a:solidFill>
              <a:latin typeface="Arial" charset="0"/>
            </a:endParaRPr>
          </a:p>
          <a:p>
            <a:pPr algn="r" eaLnBrk="1" hangingPunct="1">
              <a:lnSpc>
                <a:spcPct val="90000"/>
              </a:lnSpc>
              <a:buNone/>
            </a:pPr>
            <a:r>
              <a:rPr lang="ar-JO" altLang="ja-JP" b="1" dirty="0">
                <a:solidFill>
                  <a:schemeClr val="bg1"/>
                </a:solidFill>
                <a:latin typeface="Arial" charset="0"/>
              </a:rPr>
              <a:t>- الكل حسن</a:t>
            </a:r>
            <a:endParaRPr lang="en-US" altLang="ja-JP"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الإنسان بدون خطية</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لا ألم و لا شر</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الحكم مع الله</a:t>
            </a:r>
            <a:endParaRPr lang="en-US"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ar-JO" b="1" dirty="0">
                <a:solidFill>
                  <a:schemeClr val="bg1"/>
                </a:solidFill>
                <a:latin typeface="Arial" charset="0"/>
              </a:rPr>
              <a:t>الإنتخاب الطبيعي,            الموت و المعاناة</a:t>
            </a:r>
            <a:endParaRPr lang="en-US" dirty="0">
              <a:latin typeface="Arial" charset="0"/>
            </a:endParaRPr>
          </a:p>
        </p:txBody>
      </p:sp>
      <p:pic>
        <p:nvPicPr>
          <p:cNvPr id="354308"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3600" b="1" u="sng" dirty="0">
                <a:solidFill>
                  <a:schemeClr val="bg1"/>
                </a:solidFill>
                <a:cs typeface="Arial" charset="0"/>
              </a:rPr>
              <a:t>الخلق يدخل في    تكوين 3</a:t>
            </a:r>
            <a:endParaRPr lang="en-US" sz="3600" u="sng" dirty="0">
              <a:solidFill>
                <a:schemeClr val="tx2"/>
              </a:solidFill>
              <a:cs typeface="Arial" charset="0"/>
            </a:endParaRPr>
          </a:p>
        </p:txBody>
      </p:sp>
      <p:sp>
        <p:nvSpPr>
          <p:cNvPr id="35431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4312" name="Text Box 14"/>
          <p:cNvSpPr txBox="1">
            <a:spLocks noChangeArrowheads="1"/>
          </p:cNvSpPr>
          <p:nvPr/>
        </p:nvSpPr>
        <p:spPr bwMode="auto">
          <a:xfrm>
            <a:off x="8397781" y="404813"/>
            <a:ext cx="6335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3.د.</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143900" cy="838200"/>
          </a:xfrm>
        </p:spPr>
        <p:txBody>
          <a:bodyPr/>
          <a:lstStyle/>
          <a:p>
            <a:pPr algn="r" eaLnBrk="1" hangingPunct="1">
              <a:defRPr/>
            </a:pPr>
            <a:r>
              <a:rPr lang="ar-JO" b="1" u="sng" dirty="0">
                <a:solidFill>
                  <a:schemeClr val="tx1"/>
                </a:solidFill>
                <a:effectLst>
                  <a:glow rad="152400">
                    <a:schemeClr val="bg1">
                      <a:alpha val="88000"/>
                    </a:schemeClr>
                  </a:glow>
                </a:effectLst>
              </a:rPr>
              <a:t>من هو الإنسان بالحقيقة ؟</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r" eaLnBrk="1" hangingPunct="1">
              <a:defRPr/>
            </a:pPr>
            <a:r>
              <a:rPr lang="ar-JO" sz="4000" b="1" dirty="0">
                <a:effectLst>
                  <a:glow rad="152400">
                    <a:schemeClr val="bg1">
                      <a:alpha val="88000"/>
                    </a:schemeClr>
                  </a:glow>
                </a:effectLst>
              </a:rPr>
              <a:t>* مخلوق من الطين (تك 2 : 7) ليس من أشكال الحياة الأقل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رأس الكائنات المخلوقة (تك 1 : 26 – 27) مخلوق على صورة الله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تم تكليفه بالحكم مع الله (تك 1 : 28) ليس مع حيوان أو آلهة .</a:t>
            </a:r>
            <a:endParaRPr lang="en-US" sz="40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6358" name="Text Box 14"/>
          <p:cNvSpPr txBox="1">
            <a:spLocks noChangeArrowheads="1"/>
          </p:cNvSpPr>
          <p:nvPr/>
        </p:nvSpPr>
        <p:spPr bwMode="auto">
          <a:xfrm>
            <a:off x="8329162" y="44450"/>
            <a:ext cx="670376"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6359"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ar-JO" b="1" dirty="0"/>
              <a:t>الإنسان مثل الحيوانات </a:t>
            </a:r>
            <a:br>
              <a:rPr lang="ar-JO" b="1" dirty="0"/>
            </a:br>
            <a:r>
              <a:rPr lang="ar-JO" b="1" dirty="0"/>
              <a:t>يتكاثر حسب نوعه</a:t>
            </a:r>
            <a:endParaRPr lang="en-US" b="1" dirty="0">
              <a:latin typeface="Arial" charset="0"/>
            </a:endParaRPr>
          </a:p>
        </p:txBody>
      </p:sp>
      <p:pic>
        <p:nvPicPr>
          <p:cNvPr id="357379"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7381"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7382"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algn="r" eaLnBrk="1" hangingPunct="1">
              <a:buNone/>
            </a:pPr>
            <a:r>
              <a:rPr lang="ar-JO" b="1" dirty="0">
                <a:latin typeface="Arial" charset="0"/>
              </a:rPr>
              <a:t>- القدرة على تمييز الحق      (2: 16-17)</a:t>
            </a:r>
            <a:endParaRPr lang="en-US" b="1" dirty="0">
              <a:latin typeface="Arial" charset="0"/>
            </a:endParaRPr>
          </a:p>
          <a:p>
            <a:pPr algn="r" eaLnBrk="1" hangingPunct="1">
              <a:buNone/>
            </a:pPr>
            <a:r>
              <a:rPr lang="ar-JO" b="1" dirty="0">
                <a:latin typeface="Arial" charset="0"/>
              </a:rPr>
              <a:t>- القدرة على الكلام (2: 23)</a:t>
            </a:r>
            <a:endParaRPr lang="en-US" b="1" dirty="0">
              <a:latin typeface="Arial" charset="0"/>
            </a:endParaRPr>
          </a:p>
          <a:p>
            <a:pPr algn="r" eaLnBrk="1" hangingPunct="1">
              <a:buNone/>
            </a:pPr>
            <a:r>
              <a:rPr lang="ar-JO" b="1" dirty="0">
                <a:latin typeface="Arial" charset="0"/>
              </a:rPr>
              <a:t>- الزواج و العلاقات (2: 24)</a:t>
            </a:r>
            <a:endParaRPr lang="en-US" b="1" dirty="0">
              <a:latin typeface="Arial" charset="0"/>
            </a:endParaRPr>
          </a:p>
          <a:p>
            <a:pPr algn="r" eaLnBrk="1" hangingPunct="1">
              <a:buNone/>
            </a:pPr>
            <a:r>
              <a:rPr lang="ar-JO" b="1" dirty="0">
                <a:latin typeface="Arial" charset="0"/>
              </a:rPr>
              <a:t>- القدرات الخلاقة (2: 19-20)</a:t>
            </a:r>
            <a:endParaRPr lang="en-US" b="1" dirty="0">
              <a:latin typeface="Arial" charset="0"/>
            </a:endParaRP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ar-JO" sz="3600" dirty="0">
                <a:solidFill>
                  <a:schemeClr val="bg1"/>
                </a:solidFill>
                <a:latin typeface="Arial" charset="0"/>
              </a:rPr>
              <a:t>الفروقات بين البشر و الحيوانات</a:t>
            </a:r>
            <a:endParaRPr lang="en-US" dirty="0">
              <a:latin typeface="Arial" charset="0"/>
            </a:endParaRPr>
          </a:p>
        </p:txBody>
      </p:sp>
      <p:pic>
        <p:nvPicPr>
          <p:cNvPr id="358405"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58407"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58408"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algn="r" eaLnBrk="1" hangingPunct="1">
              <a:lnSpc>
                <a:spcPct val="90000"/>
              </a:lnSpc>
              <a:buNone/>
              <a:defRPr/>
            </a:pPr>
            <a:r>
              <a:rPr lang="ar-JO" sz="3600" b="1" dirty="0">
                <a:effectLst>
                  <a:glow rad="139700">
                    <a:schemeClr val="bg1">
                      <a:alpha val="92000"/>
                    </a:schemeClr>
                  </a:glow>
                </a:effectLst>
                <a:latin typeface="Arial" charset="0"/>
              </a:rPr>
              <a:t>- الحق بحكم الخليقة (1 : 26)</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القدرة على التواصل مع الله (2: 16 و ما يليه)</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كرامة البشر (9 : 6)</a:t>
            </a:r>
            <a:endParaRPr lang="en-US" sz="3600" b="1" dirty="0">
              <a:effectLst>
                <a:glow rad="139700">
                  <a:schemeClr val="bg1">
                    <a:alpha val="92000"/>
                  </a:schemeClr>
                </a:glow>
              </a:effectLst>
              <a:latin typeface="Arial" charset="0"/>
            </a:endParaRP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ar-JO" sz="3600" b="1" dirty="0">
                <a:solidFill>
                  <a:schemeClr val="bg1"/>
                </a:solidFill>
                <a:latin typeface="Arial" charset="0"/>
              </a:rPr>
              <a:t>ما هي هذه الصورة ؟</a:t>
            </a:r>
            <a:endParaRPr lang="en-US" sz="3600" b="1" dirty="0">
              <a:solidFill>
                <a:schemeClr val="bg1"/>
              </a:solidFill>
              <a:latin typeface="Arial" charset="0"/>
            </a:endParaRPr>
          </a:p>
        </p:txBody>
      </p:sp>
      <p:pic>
        <p:nvPicPr>
          <p:cNvPr id="360453"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cs typeface="Arial" charset="0"/>
              </a:rPr>
              <a:t>مشاكل لاهوتية</a:t>
            </a:r>
            <a:endParaRPr lang="en-US" b="1" dirty="0">
              <a:solidFill>
                <a:schemeClr val="bg1"/>
              </a:solidFill>
              <a:cs typeface="Arial" charset="0"/>
            </a:endParaRPr>
          </a:p>
        </p:txBody>
      </p:sp>
      <p:sp>
        <p:nvSpPr>
          <p:cNvPr id="360455"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70و</a:t>
            </a:r>
            <a:endParaRPr lang="en-US" b="1" dirty="0">
              <a:solidFill>
                <a:schemeClr val="bg1"/>
              </a:solidFill>
              <a:cs typeface="Arial" charset="0"/>
            </a:endParaRPr>
          </a:p>
        </p:txBody>
      </p:sp>
      <p:sp>
        <p:nvSpPr>
          <p:cNvPr id="360456"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cs typeface="Arial" charset="0"/>
              </a:rPr>
              <a:t>3.ه.</a:t>
            </a:r>
            <a:endParaRPr lang="en-US"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eaLnBrk="1" hangingPunct="1"/>
            <a:r>
              <a:rPr lang="ar-JO" sz="3600" b="1" i="1" dirty="0">
                <a:solidFill>
                  <a:schemeClr val="bg1"/>
                </a:solidFill>
                <a:latin typeface="Times New Roman" charset="0"/>
              </a:rPr>
              <a:t>هل جاءت الحياة بالصدفة ؟</a:t>
            </a:r>
            <a:endParaRPr lang="en-US" sz="3200" b="1" i="1" dirty="0">
              <a:solidFill>
                <a:schemeClr val="bg1"/>
              </a:solidFill>
              <a:latin typeface="Arial" charset="0"/>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3200" b="1" dirty="0">
                <a:solidFill>
                  <a:schemeClr val="bg1"/>
                </a:solidFill>
              </a:rPr>
              <a:t>هناك تفسيران محتملان فقط لكيفية نشأة الحياة :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عفوياً هو مستحيل و يؤدي إلى التطور.</a:t>
            </a:r>
            <a:endParaRPr lang="en-US" sz="3200" b="1" dirty="0">
              <a:solidFill>
                <a:schemeClr val="bg1"/>
              </a:solidFill>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1800" b="1" dirty="0">
                <a:solidFill>
                  <a:srgbClr val="FFFFFF"/>
                </a:solidFill>
              </a:rPr>
              <a:t>د. جورج والد</a:t>
            </a:r>
            <a:endParaRPr lang="en-US" sz="1800" b="1" dirty="0">
              <a:solidFill>
                <a:srgbClr val="FFFFFF"/>
              </a:solidFill>
            </a:endParaRPr>
          </a:p>
          <a:p>
            <a:pPr algn="ctr">
              <a:spcBef>
                <a:spcPct val="20000"/>
              </a:spcBef>
            </a:pPr>
            <a:r>
              <a:rPr lang="ar-JO" sz="1800" b="1" dirty="0">
                <a:solidFill>
                  <a:srgbClr val="FFFFFF"/>
                </a:solidFill>
              </a:rPr>
              <a:t>أستاذ فخري في علم الأحياء, جامعة هارفارد</a:t>
            </a:r>
            <a:endParaRPr lang="en-US" sz="1800" b="1" dirty="0">
              <a:solidFill>
                <a:srgbClr val="FFFFFF"/>
              </a:solidFill>
            </a:endParaRPr>
          </a:p>
          <a:p>
            <a:pPr algn="ctr">
              <a:spcBef>
                <a:spcPct val="20000"/>
              </a:spcBef>
            </a:pPr>
            <a:r>
              <a:rPr lang="ar-JO" sz="1800" b="1" dirty="0">
                <a:solidFill>
                  <a:srgbClr val="FFFFFF"/>
                </a:solidFill>
              </a:rPr>
              <a:t>حاصل على جائزة نوبل في الأحياء</a:t>
            </a:r>
          </a:p>
          <a:p>
            <a:pPr algn="ctr">
              <a:spcBef>
                <a:spcPct val="20000"/>
              </a:spcBef>
            </a:pPr>
            <a:r>
              <a:rPr lang="ar-JO" sz="1800" b="1" dirty="0">
                <a:solidFill>
                  <a:srgbClr val="FFFFFF"/>
                </a:solidFill>
              </a:rPr>
              <a:t>1971</a:t>
            </a:r>
            <a:endParaRPr lang="en-US" sz="1800" b="1" dirty="0">
              <a:solidFill>
                <a:srgbClr val="FFFFFF"/>
              </a:solidFill>
            </a:endParaRPr>
          </a:p>
        </p:txBody>
      </p:sp>
      <p:pic>
        <p:nvPicPr>
          <p:cNvPr id="372740" name="Picture 6" descr="wal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ar-JO" sz="4000" b="1" i="1" dirty="0">
                <a:solidFill>
                  <a:srgbClr val="FFFF00"/>
                </a:solidFill>
                <a:latin typeface="Arial" charset="0"/>
              </a:rPr>
              <a:t>خذ قرارك</a:t>
            </a:r>
            <a:br>
              <a:rPr lang="en-US" sz="4000" b="1" i="1" dirty="0">
                <a:solidFill>
                  <a:schemeClr val="bg1"/>
                </a:solidFill>
                <a:latin typeface="Arial" charset="0"/>
              </a:rPr>
            </a:br>
            <a:r>
              <a:rPr lang="ar-JO" sz="4000" b="1" i="1" dirty="0">
                <a:solidFill>
                  <a:schemeClr val="bg1"/>
                </a:solidFill>
                <a:latin typeface="Arial" charset="0"/>
              </a:rPr>
              <a:t>كيف جاء النظام ؟</a:t>
            </a:r>
            <a:endParaRPr lang="en-US"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ar-JO" b="1" dirty="0">
                <a:solidFill>
                  <a:schemeClr val="bg1"/>
                </a:solidFill>
              </a:rPr>
              <a:t>من خلال عمليات عشوائية   غير ذكية؟</a:t>
            </a:r>
            <a:endParaRPr lang="en-US" b="1" dirty="0">
              <a:solidFill>
                <a:schemeClr val="bg1"/>
              </a:solidFill>
              <a:latin typeface="Arial" charset="0"/>
            </a:endParaRPr>
          </a:p>
        </p:txBody>
      </p:sp>
      <p:pic>
        <p:nvPicPr>
          <p:cNvPr id="374787"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cs typeface="Arial" charset="0"/>
              </a:rPr>
              <a:t>أم من تصميم إله              ذكي ؟</a:t>
            </a:r>
            <a:endParaRPr lang="en-US" sz="3200"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a:t>"</a:t>
            </a:r>
            <a:r>
              <a:rPr lang="en-US" altLang="ja-JP" sz="3200" b="1"/>
              <a:t>The next morning,… as the sun rose I surrendered to Jesus Christ</a:t>
            </a:r>
            <a:r>
              <a:rPr lang="ru-RU" altLang="ja-JP" sz="3200" b="1"/>
              <a:t>"</a:t>
            </a:r>
            <a:r>
              <a:rPr lang="en-US" altLang="ja-JP" sz="3200" b="1"/>
              <a:t> (p. 225)</a:t>
            </a:r>
            <a:endParaRPr lang="en-US" sz="3200" b="1"/>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ar-JO" altLang="zh-CN" sz="2800" b="1" dirty="0">
                <a:solidFill>
                  <a:srgbClr val="000000"/>
                </a:solidFill>
              </a:rPr>
              <a:t>هذه</a:t>
            </a:r>
          </a:p>
          <a:p>
            <a:pPr algn="ctr">
              <a:defRPr/>
            </a:pPr>
            <a:r>
              <a:rPr lang="ar-JO" altLang="zh-CN" sz="2800" b="1" dirty="0">
                <a:solidFill>
                  <a:srgbClr val="000000"/>
                </a:solidFill>
              </a:rPr>
              <a:t>الكراسة</a:t>
            </a:r>
          </a:p>
          <a:p>
            <a:pPr algn="ctr">
              <a:defRPr/>
            </a:pPr>
            <a:r>
              <a:rPr lang="ar-JO" altLang="zh-CN" sz="2800" b="1" dirty="0">
                <a:solidFill>
                  <a:srgbClr val="000000"/>
                </a:solidFill>
              </a:rPr>
              <a:t>فارغة</a:t>
            </a:r>
            <a:endParaRPr lang="zh-CN" altLang="en-US" sz="2800" b="1" dirty="0">
              <a:solidFill>
                <a:srgbClr val="000000"/>
              </a:solidFill>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ar-JO" altLang="zh-CN" b="1" dirty="0">
                <a:solidFill>
                  <a:srgbClr val="000000"/>
                </a:solidFill>
              </a:rPr>
              <a:t>نحن</a:t>
            </a:r>
          </a:p>
          <a:p>
            <a:pPr algn="ctr"/>
            <a:r>
              <a:rPr lang="ar-JO" altLang="zh-CN" b="1" dirty="0">
                <a:solidFill>
                  <a:srgbClr val="000000"/>
                </a:solidFill>
              </a:rPr>
              <a:t>ملحدون</a:t>
            </a:r>
            <a:endParaRPr lang="zh-CN" alt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ar-JO" sz="5400" b="1" i="1" dirty="0">
                <a:solidFill>
                  <a:schemeClr val="bg1"/>
                </a:solidFill>
                <a:latin typeface="Arial" charset="0"/>
              </a:rPr>
              <a:t>هل هناك دليل على التصميم الذكي ؟</a:t>
            </a:r>
            <a:endParaRPr lang="en-US" dirty="0">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ar-JO" sz="4000" b="1" dirty="0">
                <a:solidFill>
                  <a:schemeClr val="bg1"/>
                </a:solidFill>
              </a:rPr>
              <a:t>يجادل فرانسيس كولينز   ضد التصميم الذكي       (ص 85-88)</a:t>
            </a:r>
            <a:endParaRPr lang="en-US" sz="4000" b="1" dirty="0">
              <a:solidFill>
                <a:schemeClr val="bg1"/>
              </a:solidFill>
              <a:latin typeface="Arial" charset="0"/>
            </a:endParaRPr>
          </a:p>
        </p:txBody>
      </p:sp>
      <p:pic>
        <p:nvPicPr>
          <p:cNvPr id="362500"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rPr>
              <a:t>إيضاح الساعة</a:t>
            </a:r>
            <a:br>
              <a:rPr lang="en-US" b="1" i="1" dirty="0">
                <a:solidFill>
                  <a:schemeClr val="bg1"/>
                </a:solidFill>
              </a:rPr>
            </a:br>
            <a:r>
              <a:rPr lang="en-US" sz="3600" b="1" i="1" dirty="0">
                <a:solidFill>
                  <a:schemeClr val="bg1"/>
                </a:solidFill>
              </a:rPr>
              <a:t>(</a:t>
            </a:r>
            <a:r>
              <a:rPr lang="ar-JO" sz="3600" b="1" i="1" dirty="0">
                <a:solidFill>
                  <a:schemeClr val="bg1"/>
                </a:solidFill>
              </a:rPr>
              <a:t>وليم بالي, 1802</a:t>
            </a:r>
            <a:r>
              <a:rPr lang="en-US" sz="3600" b="1" i="1" dirty="0">
                <a:solidFill>
                  <a:schemeClr val="bg1"/>
                </a:solidFill>
              </a:rPr>
              <a:t>)</a:t>
            </a:r>
            <a:endParaRPr lang="en-US" dirty="0">
              <a:solidFill>
                <a:schemeClr val="bg1"/>
              </a:solidFill>
            </a:endParaRPr>
          </a:p>
        </p:txBody>
      </p:sp>
      <p:pic>
        <p:nvPicPr>
          <p:cNvPr id="364547"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1. الساعة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2. الساعة لها مصمم ذكي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3. الحياة معقدة .</a:t>
            </a:r>
            <a:endParaRPr lang="en-US" sz="3200"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sz="3200" b="1" dirty="0">
                <a:solidFill>
                  <a:schemeClr val="bg1"/>
                </a:solidFill>
                <a:latin typeface="Arial"/>
                <a:ea typeface="ＭＳ Ｐゴシック" pitchFamily="-112" charset="-128"/>
                <a:cs typeface="Arial"/>
              </a:rPr>
              <a:t>4. لهذا فالحياة لها مصمم ذكي .</a:t>
            </a:r>
            <a:endParaRPr lang="en-US" sz="3200" b="1" dirty="0">
              <a:solidFill>
                <a:schemeClr val="bg1"/>
              </a:solidFill>
              <a:latin typeface="Arial"/>
              <a:ea typeface="ＭＳ Ｐゴシック" pitchFamily="-112" charset="-128"/>
              <a:cs typeface="Arial"/>
            </a:endParaRP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a:t>
            </a:r>
          </a:p>
          <a:p>
            <a:pPr marL="609600" indent="-609600" algn="r" eaLnBrk="1" hangingPunct="1">
              <a:spcBef>
                <a:spcPct val="20000"/>
              </a:spcBef>
              <a:defRPr/>
            </a:pPr>
            <a:r>
              <a:rPr lang="ar-JO" b="1" dirty="0">
                <a:solidFill>
                  <a:schemeClr val="bg1"/>
                </a:solidFill>
              </a:rPr>
              <a:t>2. يأتي التيار الكهربائي من شركة الطاقة.   3. يتكون البرق من تدفق الإلكترونات. 4. لذلك ، يأتي البرق من شركة الطاقة.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ar-JO" b="1" dirty="0">
                <a:solidFill>
                  <a:schemeClr val="bg1"/>
                </a:solidFill>
              </a:rPr>
              <a:t>حقيقة أن كائنين يشتركان في خاصية واحدة (التعقيد) لا تعني أنهما يشتركان في جميع الخصائص (ص 87)</a:t>
            </a:r>
            <a:endParaRPr lang="en-US" b="1" dirty="0">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إنتقاد     فرنسيس    كولينز</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ar-JO" sz="3600" kern="10" dirty="0">
                <a:ln w="9525">
                  <a:solidFill>
                    <a:srgbClr val="000000"/>
                  </a:solidFill>
                  <a:round/>
                  <a:headEnd/>
                  <a:tailEnd/>
                </a:ln>
                <a:solidFill>
                  <a:srgbClr val="FFFFFF"/>
                </a:solidFill>
                <a:latin typeface="Arial Black"/>
                <a:ea typeface="Arial Black"/>
                <a:cs typeface="Arial Black"/>
              </a:rPr>
              <a:t>هل توافق ؟</a:t>
            </a:r>
            <a:endParaRPr lang="en-US" sz="3600" kern="10" dirty="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0" fill="hold" grpId="0" nodeType="clickEffect">
                                  <p:stCondLst>
                                    <p:cond delay="0"/>
                                  </p:stCondLst>
                                  <p:childTnLst>
                                    <p:set>
                                      <p:cBhvr>
                                        <p:cTn id="19"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1. الساعة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2. الساعة لها مصمم ذكي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3. الحياة معقدة .</a:t>
            </a:r>
            <a:endParaRPr lang="en-US" b="1" dirty="0">
              <a:solidFill>
                <a:schemeClr val="bg1"/>
              </a:solidFill>
              <a:latin typeface="Arial"/>
              <a:ea typeface="ＭＳ Ｐゴシック" pitchFamily="-112" charset="-128"/>
              <a:cs typeface="Arial"/>
            </a:endParaRPr>
          </a:p>
          <a:p>
            <a:pPr marL="609600" indent="-609600" algn="r" eaLnBrk="1" hangingPunct="1">
              <a:spcBef>
                <a:spcPct val="20000"/>
              </a:spcBef>
              <a:defRPr/>
            </a:pPr>
            <a:r>
              <a:rPr lang="ar-JO" b="1" dirty="0">
                <a:solidFill>
                  <a:schemeClr val="bg1"/>
                </a:solidFill>
                <a:latin typeface="Arial"/>
                <a:ea typeface="ＭＳ Ｐゴシック" pitchFamily="-112" charset="-128"/>
                <a:cs typeface="Arial"/>
              </a:rPr>
              <a:t>4. لهذا فالحياة لها مصمم ذكي .</a:t>
            </a:r>
            <a:endParaRPr lang="en-US" b="1" dirty="0">
              <a:solidFill>
                <a:schemeClr val="bg1"/>
              </a:solidFill>
              <a:latin typeface="Arial"/>
              <a:ea typeface="ＭＳ Ｐゴシック" pitchFamily="-112" charset="-128"/>
              <a:cs typeface="Arial"/>
            </a:endParaRP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rPr>
              <a:t>1. يتكون التيار الكهربائي في منزلي من تدفق الإلكترونات </a:t>
            </a:r>
          </a:p>
          <a:p>
            <a:pPr marL="609600" indent="-609600" algn="r" eaLnBrk="1" hangingPunct="1">
              <a:spcBef>
                <a:spcPct val="20000"/>
              </a:spcBef>
              <a:defRPr/>
            </a:pPr>
            <a:r>
              <a:rPr lang="ar-JO" b="1" dirty="0">
                <a:solidFill>
                  <a:schemeClr val="bg1"/>
                </a:solidFill>
              </a:rPr>
              <a:t>2. التيار الكهربائي يأتي من </a:t>
            </a:r>
            <a:r>
              <a:rPr lang="ar-JO" b="1" dirty="0">
                <a:solidFill>
                  <a:srgbClr val="FFFF00"/>
                </a:solidFill>
              </a:rPr>
              <a:t>مصدر</a:t>
            </a:r>
            <a:r>
              <a:rPr lang="ar-JO" b="1" dirty="0">
                <a:solidFill>
                  <a:schemeClr val="bg1"/>
                </a:solidFill>
              </a:rPr>
              <a:t> طاقة.    3. يتكون البرق من تدفق الإلكترونات. 4. لذلك ، يأتي البرق </a:t>
            </a:r>
            <a:r>
              <a:rPr lang="ar-JO" b="1" dirty="0">
                <a:solidFill>
                  <a:srgbClr val="FFFF00"/>
                </a:solidFill>
              </a:rPr>
              <a:t>مصدر</a:t>
            </a:r>
            <a:r>
              <a:rPr lang="ar-JO" b="1" dirty="0">
                <a:solidFill>
                  <a:schemeClr val="bg1"/>
                </a:solidFill>
              </a:rPr>
              <a:t> طاقة.</a:t>
            </a:r>
            <a:endParaRPr lang="en-US" b="1" dirty="0">
              <a:solidFill>
                <a:schemeClr val="bg1"/>
              </a:solidFill>
              <a:latin typeface="Arial" pitchFamily="-112" charset="0"/>
              <a:ea typeface="ＭＳ Ｐゴシック" pitchFamily="-112" charset="-128"/>
              <a:cs typeface="ＭＳ Ｐゴシック" pitchFamily="-112" charset="-128"/>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ffectLst>
                  <a:outerShdw blurRad="38100" dist="38100" dir="2700000" algn="tl">
                    <a:srgbClr val="000000"/>
                  </a:outerShdw>
                </a:effectLst>
              </a:rPr>
              <a:t>توازي       أفضل</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معهد أبحاث الخليقة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هنري / جون موريس, دوان غيش</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جوزيف ديلو, كين هام</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الحديثة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أيام الخلق 24 ساعة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الطوفان الكوني</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مظلة بخار</a:t>
            </a:r>
            <a:endParaRPr lang="en-US" altLang="zh-CN" sz="2000" b="1" dirty="0">
              <a:solidFill>
                <a:srgbClr val="FFFFFF"/>
              </a:solidFill>
              <a:cs typeface="Arial" charset="0"/>
            </a:endParaRPr>
          </a:p>
          <a:p>
            <a:pPr marL="342900" indent="-342900" eaLnBrk="1" hangingPunct="1">
              <a:spcBef>
                <a:spcPct val="20000"/>
              </a:spcBef>
            </a:pP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answersingenesis.org</a:t>
            </a:r>
          </a:p>
          <a:p>
            <a:pPr marL="342900" indent="-342900" eaLnBrk="1" hangingPunct="1">
              <a:spcBef>
                <a:spcPct val="20000"/>
              </a:spcBef>
            </a:pPr>
            <a:r>
              <a:rPr lang="en-US" altLang="zh-CN" sz="1800" b="1" dirty="0">
                <a:solidFill>
                  <a:srgbClr val="FFFFFF"/>
                </a:solidFill>
                <a:cs typeface="Arial" charset="0"/>
              </a:rPr>
              <a:t>genesispark.org</a:t>
            </a:r>
          </a:p>
          <a:p>
            <a:pPr marL="342900" indent="-342900" eaLnBrk="1" hangingPunct="1">
              <a:spcBef>
                <a:spcPct val="20000"/>
              </a:spcBef>
            </a:pPr>
            <a:r>
              <a:rPr lang="en-US" altLang="zh-CN" sz="1800" b="1" dirty="0">
                <a:solidFill>
                  <a:srgbClr val="FFFFFF"/>
                </a:solidFill>
                <a:cs typeface="Arial" charset="0"/>
              </a:rPr>
              <a:t>icr.org critiques Ross at:</a:t>
            </a: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b="1" dirty="0">
                <a:solidFill>
                  <a:schemeClr val="bg1"/>
                </a:solidFill>
                <a:latin typeface="Arial" charset="0"/>
                <a:ea typeface="ＭＳ Ｐゴシック" charset="0"/>
                <a:cs typeface="Arial" charset="0"/>
              </a:rPr>
              <a:t>يختلف الإنجيليون</a:t>
            </a:r>
            <a:endParaRPr lang="en-US" altLang="zh-CN" b="1" dirty="0">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73206" cy="40011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ar-JO" sz="2000" b="1" dirty="0">
                <a:solidFill>
                  <a:srgbClr val="FFFFFF"/>
                </a:solidFill>
                <a:latin typeface="Arial"/>
                <a:ea typeface="ＭＳ Ｐゴシック" pitchFamily="-112" charset="-128"/>
                <a:cs typeface="Arial"/>
              </a:rPr>
              <a:t>34</a:t>
            </a:r>
            <a:endParaRPr lang="en-US" sz="2000" b="1" dirty="0">
              <a:solidFill>
                <a:srgbClr val="FFFFFF"/>
              </a:solidFill>
              <a:latin typeface="Arial"/>
              <a:ea typeface="ＭＳ Ｐゴシック" pitchFamily="-112" charset="-128"/>
              <a:cs typeface="Arial"/>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cs typeface="Arial" charset="0"/>
              </a:rPr>
              <a:t>أسباب للإيمان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هوغ روس</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والت براون</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الأرض القديمة</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الخلق المتتابع</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طوفان الشرق الأوسط</a:t>
            </a:r>
            <a:endParaRPr lang="en-US" altLang="zh-CN" sz="2000" b="1" dirty="0">
              <a:solidFill>
                <a:srgbClr val="FFFFFF"/>
              </a:solidFill>
              <a:cs typeface="Arial" charset="0"/>
            </a:endParaRPr>
          </a:p>
          <a:p>
            <a:pPr marL="342900" indent="-342900" eaLnBrk="1" hangingPunct="1">
              <a:spcBef>
                <a:spcPct val="20000"/>
              </a:spcBef>
            </a:pPr>
            <a:r>
              <a:rPr lang="ar-JO" altLang="zh-CN" sz="2000" b="1" dirty="0">
                <a:solidFill>
                  <a:srgbClr val="FFFFFF"/>
                </a:solidFill>
                <a:cs typeface="Arial" charset="0"/>
              </a:rPr>
              <a:t>مياه الأمطار</a:t>
            </a:r>
            <a:endParaRPr lang="en-US" altLang="zh-CN" sz="1800" b="1" dirty="0">
              <a:solidFill>
                <a:srgbClr val="FFFFFF"/>
              </a:solidFill>
              <a:cs typeface="Arial" charset="0"/>
            </a:endParaRPr>
          </a:p>
          <a:p>
            <a:pPr marL="342900" indent="-342900" eaLnBrk="1" hangingPunct="1">
              <a:spcBef>
                <a:spcPct val="20000"/>
              </a:spcBef>
            </a:pPr>
            <a:endParaRPr lang="en-US" altLang="zh-CN" sz="18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reasons.org</a:t>
            </a:r>
          </a:p>
          <a:p>
            <a:pPr marL="342900" indent="-342900" eaLnBrk="1" hangingPunct="1">
              <a:spcBef>
                <a:spcPct val="20000"/>
              </a:spcBef>
            </a:pPr>
            <a:r>
              <a:rPr lang="en-US" altLang="zh-CN" sz="1800" b="1" dirty="0">
                <a:solidFill>
                  <a:srgbClr val="FFFFFF"/>
                </a:solidFill>
                <a:cs typeface="Arial" charset="0"/>
              </a:rPr>
              <a:t>godandscience.org</a:t>
            </a:r>
          </a:p>
          <a:p>
            <a:pPr marL="342900" indent="-342900" eaLnBrk="1" hangingPunct="1">
              <a:spcBef>
                <a:spcPct val="20000"/>
              </a:spcBef>
            </a:pPr>
            <a:r>
              <a:rPr lang="en-US" altLang="zh-CN" sz="1800" b="1" dirty="0">
                <a:solidFill>
                  <a:srgbClr val="FFFFFF"/>
                </a:solidFill>
                <a:cs typeface="Arial" charset="0"/>
              </a:rPr>
              <a:t>creationscience.com</a:t>
            </a:r>
            <a:endParaRPr lang="en-US" altLang="zh-CN" sz="1600" b="1" dirty="0">
              <a:solidFill>
                <a:srgbClr val="FFFFFF"/>
              </a:solidFill>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chard Dawkins (@RichardDawkins) | Twitter">
            <a:extLst>
              <a:ext uri="{FF2B5EF4-FFF2-40B4-BE49-F238E27FC236}">
                <a16:creationId xmlns:a16="http://schemas.microsoft.com/office/drawing/2014/main" id="{5153A3C8-AE98-B847-ABB0-6B3E4CFC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rPr>
              <a:t>الإلحاد        (ريتشارد         دوكينز)</a:t>
            </a:r>
            <a:endParaRPr lang="en-US" sz="3200" b="1" dirty="0">
              <a:solidFill>
                <a:schemeClr val="bg1"/>
              </a:solidFill>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rPr>
              <a:t>"الإيمان هو الشرطي العظيم ، العذر الأكبر للتهرب من الحاجة إلى التفكير وتقييم الأدلة. الإيمان هو الإيمان بالرغم من ، وربما بسبب ، نقص الأدلة ... </a:t>
            </a:r>
          </a:p>
          <a:p>
            <a:pPr algn="r" eaLnBrk="1" hangingPunct="1">
              <a:spcBef>
                <a:spcPct val="20000"/>
              </a:spcBef>
            </a:pPr>
            <a:r>
              <a:rPr lang="ar-JO" sz="3200" b="1" dirty="0">
                <a:solidFill>
                  <a:schemeClr val="bg1"/>
                </a:solidFill>
              </a:rPr>
              <a:t>الإيمان ، كونه إيمانًا لا يستند إلى دليل ، هو الرذيلة الأساسية لأي دين ".</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b="1" dirty="0">
                <a:solidFill>
                  <a:srgbClr val="FFFFFF"/>
                </a:solidFill>
                <a:latin typeface="Arial" charset="0"/>
                <a:ea typeface="ＭＳ Ｐゴシック" charset="0"/>
              </a:rPr>
              <a:t>نقدية في العهد القديم وصف المساق</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3029</TotalTime>
  <Words>6000</Words>
  <Application>Microsoft Macintosh PowerPoint</Application>
  <PresentationFormat>On-screen Show (4:3)</PresentationFormat>
  <Paragraphs>813</Paragraphs>
  <Slides>91</Slides>
  <Notes>83</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91</vt:i4>
      </vt:variant>
    </vt:vector>
  </HeadingPairs>
  <TitlesOfParts>
    <vt:vector size="131" baseType="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Default Design</vt:lpstr>
      <vt:lpstr>Chocolate</vt:lpstr>
      <vt:lpstr>10_Default Design</vt:lpstr>
      <vt:lpstr>1_Calm Seas</vt:lpstr>
      <vt:lpstr>2_Default Design</vt:lpstr>
      <vt:lpstr>3_Default Design</vt:lpstr>
      <vt:lpstr>Bullets</vt:lpstr>
      <vt:lpstr>1_Office Theme</vt:lpstr>
      <vt:lpstr>1_Orbit</vt:lpstr>
      <vt:lpstr>11_Default Design</vt:lpstr>
      <vt:lpstr>13_Default Design</vt:lpstr>
      <vt:lpstr>Office Theme</vt:lpstr>
      <vt:lpstr>2_Office Theme</vt:lpstr>
      <vt:lpstr>16_Default Design</vt:lpstr>
      <vt:lpstr>18_Default Design</vt:lpstr>
      <vt:lpstr>33_Default Design</vt:lpstr>
      <vt:lpstr>3_Office Theme</vt:lpstr>
      <vt:lpstr>4_Default Design</vt:lpstr>
      <vt:lpstr>23_Office Theme</vt:lpstr>
      <vt:lpstr>22_Office Theme</vt:lpstr>
      <vt:lpstr>Chart</vt:lpstr>
      <vt:lpstr>تطور ؟</vt:lpstr>
      <vt:lpstr>أسئلة عن الأصول</vt:lpstr>
      <vt:lpstr>دفاع حديث عن التطور الإيماني</vt:lpstr>
      <vt:lpstr>ملاحظات            عامة</vt:lpstr>
      <vt:lpstr>من هو كولينز ؟</vt:lpstr>
      <vt:lpstr>استسلامه</vt:lpstr>
      <vt:lpstr>مراجعات       عظيمة</vt:lpstr>
      <vt:lpstr>Atheism</vt:lpstr>
      <vt:lpstr>مجموعة من وجهات النظر</vt:lpstr>
      <vt:lpstr>مجموعة من وجهات النظر</vt:lpstr>
      <vt:lpstr>مجموعة من وجهات النظر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خيارات كولينز حول الإيمان        بالعلم والله</vt:lpstr>
      <vt:lpstr>هل يجب أن نقبل التطور ؟</vt:lpstr>
      <vt:lpstr>كيف يعتبر كولينز أحد أنصار التطور الإيماني؟</vt:lpstr>
      <vt:lpstr>أسبابه للإنفجار العظيم</vt:lpstr>
      <vt:lpstr>أسبابه للإنفجار العظيم</vt:lpstr>
      <vt:lpstr>نظريات الخلق</vt:lpstr>
      <vt:lpstr>و كانت الأرض خربة و خالية و على وجه الغمر ظلمة</vt:lpstr>
      <vt:lpstr>أفضل تفسير             لسفر التكوين</vt:lpstr>
      <vt:lpstr>كيف يرتبط 1 : 1 مع 1 : 2 – 3 ؟</vt:lpstr>
      <vt:lpstr>نظرية الفجوة</vt:lpstr>
      <vt:lpstr>البداية النسبية (5 اختلافات)</vt:lpstr>
      <vt:lpstr>الله : لقد خلقت فترة من 24 ساعة تتراوح بين النور و الظلمة على الأرض ...</vt:lpstr>
      <vt:lpstr>لماذا 24 ساعة ؟</vt:lpstr>
      <vt:lpstr>لماذا 24 ساعة ؟</vt:lpstr>
      <vt:lpstr>دا 8 : 26 فقط (إلى جانب تك 1) يحتوي على المساء و الصباح بنظرة حرفية</vt:lpstr>
      <vt:lpstr>لماذا 24 ساعة ؟</vt:lpstr>
      <vt:lpstr>عدد 7 : 12</vt:lpstr>
      <vt:lpstr>لماذا 24 ساعة ؟</vt:lpstr>
      <vt:lpstr>حصلنا على أسبوع من 7 ايام من تكوين 1</vt:lpstr>
      <vt:lpstr>أربع طرق لتسمية    أجزاء اليوم</vt:lpstr>
      <vt:lpstr>متى يبدأ اليوم</vt:lpstr>
      <vt:lpstr>لماذا 24 ساعة ؟</vt:lpstr>
      <vt:lpstr>رومية 1 : 20</vt:lpstr>
      <vt:lpstr>من يؤمن بماذا ؟</vt:lpstr>
      <vt:lpstr>مشاكل          التطور         الإيماني</vt:lpstr>
      <vt:lpstr>مؤيدي نظرية خلق الأرض الحديثة الذين ينتقدون التطور (كل من الملحدين و التوحيديين)</vt:lpstr>
      <vt:lpstr>مقارنة ترتيب الإنفجار العظيم و الكتاب المقدس</vt:lpstr>
      <vt:lpstr>PowerPoint Presentation</vt:lpstr>
      <vt:lpstr>تفسيرات                 غير متوافقة</vt:lpstr>
      <vt:lpstr>تفسيرات                 غير متوافقة</vt:lpstr>
      <vt:lpstr>تفسيرات                 غير متوافقة</vt:lpstr>
      <vt:lpstr>يشك علماء الفلك الآن في الانفجار العظيم</vt:lpstr>
      <vt:lpstr>يشك علماء الفلك الآن في الانفجار العظيم</vt:lpstr>
      <vt:lpstr>يشك علماء الفلك الآن في الانفجار العظيم</vt:lpstr>
      <vt:lpstr>التطور             الإيماني</vt:lpstr>
      <vt:lpstr>التطور يعتمد على نظرية الأشكال الانتقالية التي كان من الممكن أن تكون فريسة سهلة</vt:lpstr>
      <vt:lpstr>هل عاشت الديناصورات         قبل البشر ؟</vt:lpstr>
      <vt:lpstr>تنازل البشر</vt:lpstr>
      <vt:lpstr>التنازل يستمر</vt:lpstr>
      <vt:lpstr>رجل بلتداون (1912)</vt:lpstr>
      <vt:lpstr>رجل بلتداون (1912)</vt:lpstr>
      <vt:lpstr>رجل نبراسكا (1922)</vt:lpstr>
      <vt:lpstr>رجل نياندرتال (1860)</vt:lpstr>
      <vt:lpstr>أحب لوسي (1973)</vt:lpstr>
      <vt:lpstr>كل الآخرين مرفوضين</vt:lpstr>
      <vt:lpstr>Expelled Movie Clip</vt:lpstr>
      <vt:lpstr>The Evolution of Man</vt:lpstr>
      <vt:lpstr>المشاكل اللاهوتية حول      التطور الإيماني</vt:lpstr>
      <vt:lpstr>قصة الخليقة</vt:lpstr>
      <vt:lpstr>متى يبدأ اليوم</vt:lpstr>
      <vt:lpstr>هل تكوين 1 – 11 حقيقة تاريخية ؟</vt:lpstr>
      <vt:lpstr>السقوط و أصل الشر الأخلاقي</vt:lpstr>
      <vt:lpstr>آدم مقابل المسيح</vt:lpstr>
      <vt:lpstr>أصل الإنسان</vt:lpstr>
      <vt:lpstr>هل وجد الموت قبل الخطية ؟</vt:lpstr>
      <vt:lpstr>تاريخين للموت</vt:lpstr>
      <vt:lpstr>رومية 5 : 12 </vt:lpstr>
      <vt:lpstr>الإنتخاب الطبيعي,            الموت و المعاناة</vt:lpstr>
      <vt:lpstr>من هو الإنسان بالحقيقة ؟</vt:lpstr>
      <vt:lpstr>الإنسان مثل الحيوانات  يتكاثر حسب نوعه</vt:lpstr>
      <vt:lpstr>الفروقات بين البشر و الحيوانات</vt:lpstr>
      <vt:lpstr>ما هي هذه الصورة ؟</vt:lpstr>
      <vt:lpstr>هل جاءت الحياة بالصدفة ؟</vt:lpstr>
      <vt:lpstr>خذ قرارك كيف جاء النظام ؟</vt:lpstr>
      <vt:lpstr>AiG Web Address 00439</vt:lpstr>
      <vt:lpstr>هل هناك دليل على التصميم الذكي ؟</vt:lpstr>
      <vt:lpstr>إيضاح الساعة (وليم بالي, 1802)</vt:lpstr>
      <vt:lpstr>إنتقاد     فرنسيس    كولينز</vt:lpstr>
      <vt:lpstr>توازي       أفضل</vt:lpstr>
      <vt:lpstr>يختلف الإنجيليون</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Unformed and Unfilled 04093</vt:lpstr>
      <vt:lpstr>Coming to Grips with Genesis 04702</vt:lpstr>
      <vt:lpstr>Coming to Grips with Genesis 04702</vt:lpstr>
      <vt:lpstr>Black</vt:lpstr>
      <vt:lpstr>نقدية في العهد القديم وصف المساق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143</cp:revision>
  <dcterms:created xsi:type="dcterms:W3CDTF">2009-08-06T03:52:19Z</dcterms:created>
  <dcterms:modified xsi:type="dcterms:W3CDTF">2022-08-20T13:24:42Z</dcterms:modified>
</cp:coreProperties>
</file>